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7" r:id="rId3"/>
    <p:sldId id="402" r:id="rId4"/>
    <p:sldId id="307" r:id="rId5"/>
    <p:sldId id="258" r:id="rId6"/>
    <p:sldId id="262" r:id="rId7"/>
    <p:sldId id="386" r:id="rId8"/>
    <p:sldId id="416" r:id="rId9"/>
    <p:sldId id="354" r:id="rId10"/>
    <p:sldId id="384" r:id="rId11"/>
    <p:sldId id="383" r:id="rId12"/>
    <p:sldId id="261" r:id="rId13"/>
    <p:sldId id="381" r:id="rId14"/>
    <p:sldId id="382" r:id="rId15"/>
    <p:sldId id="265" r:id="rId16"/>
    <p:sldId id="357" r:id="rId17"/>
    <p:sldId id="267" r:id="rId18"/>
    <p:sldId id="266" r:id="rId19"/>
    <p:sldId id="379" r:id="rId20"/>
    <p:sldId id="269" r:id="rId21"/>
    <p:sldId id="270" r:id="rId22"/>
    <p:sldId id="272" r:id="rId23"/>
    <p:sldId id="361" r:id="rId24"/>
    <p:sldId id="275" r:id="rId25"/>
    <p:sldId id="276" r:id="rId26"/>
    <p:sldId id="277" r:id="rId27"/>
    <p:sldId id="385" r:id="rId28"/>
    <p:sldId id="273" r:id="rId29"/>
    <p:sldId id="279" r:id="rId30"/>
    <p:sldId id="280" r:id="rId31"/>
    <p:sldId id="329" r:id="rId32"/>
    <p:sldId id="288" r:id="rId33"/>
    <p:sldId id="358" r:id="rId34"/>
    <p:sldId id="289" r:id="rId35"/>
    <p:sldId id="290" r:id="rId36"/>
    <p:sldId id="359" r:id="rId37"/>
    <p:sldId id="369" r:id="rId38"/>
    <p:sldId id="332" r:id="rId39"/>
    <p:sldId id="404" r:id="rId40"/>
    <p:sldId id="325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  <p:sldId id="291" r:id="rId56"/>
    <p:sldId id="360" r:id="rId57"/>
    <p:sldId id="405" r:id="rId58"/>
    <p:sldId id="406" r:id="rId59"/>
    <p:sldId id="417" r:id="rId60"/>
    <p:sldId id="418" r:id="rId61"/>
    <p:sldId id="419" r:id="rId62"/>
    <p:sldId id="420" r:id="rId63"/>
    <p:sldId id="407" r:id="rId64"/>
    <p:sldId id="387" r:id="rId65"/>
    <p:sldId id="388" r:id="rId66"/>
    <p:sldId id="389" r:id="rId67"/>
    <p:sldId id="390" r:id="rId68"/>
    <p:sldId id="334" r:id="rId69"/>
    <p:sldId id="304" r:id="rId70"/>
    <p:sldId id="408" r:id="rId71"/>
    <p:sldId id="409" r:id="rId72"/>
    <p:sldId id="410" r:id="rId73"/>
    <p:sldId id="373" r:id="rId74"/>
    <p:sldId id="411" r:id="rId75"/>
    <p:sldId id="299" r:id="rId76"/>
    <p:sldId id="435" r:id="rId7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FF3300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FF3300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FF3300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FF3300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FF3300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3300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3300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3300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3300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33"/>
    <a:srgbClr val="000066"/>
    <a:srgbClr val="FFFFCC"/>
    <a:srgbClr val="FFFFE7"/>
    <a:srgbClr val="9999FF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51" autoAdjust="0"/>
    <p:restoredTop sz="86710" autoAdjust="0"/>
  </p:normalViewPr>
  <p:slideViewPr>
    <p:cSldViewPr>
      <p:cViewPr varScale="1">
        <p:scale>
          <a:sx n="71" d="100"/>
          <a:sy n="71" d="100"/>
        </p:scale>
        <p:origin x="3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3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73.xml"/><Relationship Id="rId3" Type="http://schemas.openxmlformats.org/officeDocument/2006/relationships/slide" Target="slides/slide3.xml"/><Relationship Id="rId7" Type="http://schemas.openxmlformats.org/officeDocument/2006/relationships/slide" Target="slides/slide18.xml"/><Relationship Id="rId12" Type="http://schemas.openxmlformats.org/officeDocument/2006/relationships/slide" Target="slides/slide71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55.xml"/><Relationship Id="rId5" Type="http://schemas.openxmlformats.org/officeDocument/2006/relationships/slide" Target="slides/slide6.xml"/><Relationship Id="rId10" Type="http://schemas.openxmlformats.org/officeDocument/2006/relationships/slide" Target="slides/slide50.xml"/><Relationship Id="rId4" Type="http://schemas.openxmlformats.org/officeDocument/2006/relationships/slide" Target="slides/slide5.xml"/><Relationship Id="rId9" Type="http://schemas.openxmlformats.org/officeDocument/2006/relationships/slide" Target="slides/slide28.xml"/><Relationship Id="rId14" Type="http://schemas.openxmlformats.org/officeDocument/2006/relationships/slide" Target="slides/slide7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28B816-4ED3-40C3-B070-D0A5E039C96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73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538C4-6D6C-447E-A4DD-E3C0CCB6DEFD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05824-7725-45BB-AE95-01C8C51E6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85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Tasso netto di riproduzione R</a:t>
            </a:r>
            <a:r>
              <a:rPr lang="it-IT" baseline="-25000" dirty="0" smtClean="0"/>
              <a:t>0</a:t>
            </a:r>
            <a:r>
              <a:rPr lang="it-IT" dirty="0" smtClean="0"/>
              <a:t>: misura quanti individui, in media, ciascun infetto può contagiare in una comunità completamente suscettibile alla malattia. In termini matematici, R</a:t>
            </a:r>
            <a:r>
              <a:rPr lang="it-IT" baseline="-25000" dirty="0" smtClean="0"/>
              <a:t>0</a:t>
            </a:r>
            <a:r>
              <a:rPr lang="it-IT" dirty="0" smtClean="0"/>
              <a:t> è un </a:t>
            </a:r>
            <a:r>
              <a:rPr lang="it-IT" b="1" dirty="0" smtClean="0"/>
              <a:t>dato statistico-descrittivo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5824-7725-45BB-AE95-01C8C51E662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590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5824-7725-45BB-AE95-01C8C51E6627}" type="slidenum">
              <a:rPr lang="it-IT" smtClean="0"/>
              <a:t>76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5824-7725-45BB-AE95-01C8C51E6627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2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5824-7725-45BB-AE95-01C8C51E6627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85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5824-7725-45BB-AE95-01C8C51E6627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35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5824-7725-45BB-AE95-01C8C51E6627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14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5824-7725-45BB-AE95-01C8C51E6627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0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5824-7725-45BB-AE95-01C8C51E6627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71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5824-7725-45BB-AE95-01C8C51E6627}" type="slidenum">
              <a:rPr lang="it-IT" smtClean="0"/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539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5824-7725-45BB-AE95-01C8C51E6627}" type="slidenum">
              <a:rPr lang="it-IT" smtClean="0"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07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963-D595-4AEB-B1AD-3D435B08E7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9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420E-6A0A-491E-A78C-987DE970B4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21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C3A6-BEF1-4713-8824-82BD4E6B9F5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03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1E81-367A-413E-B151-79FCAFB1C49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35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8C8-D803-450D-8029-DE8E1BC8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45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87CE-A24F-42B4-808D-AB7E27C62C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58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146A-4094-422D-8FF1-DF1CB5792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12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BDC4-1A79-47AC-B7D8-1708F639C2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07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B19E-03CC-4A87-A3A2-451C002257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5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D18A-3A31-4C9F-BBCA-3B377035D90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91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FA9C-885D-4525-9FD8-F8DE27DC481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39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B351-93FD-47AA-A3C8-A6082F775C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19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844675"/>
            <a:ext cx="9144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fr-FR" sz="5400" dirty="0">
                <a:solidFill>
                  <a:srgbClr val="FF421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RINOTRACHEITE INFETTIVA </a:t>
            </a:r>
          </a:p>
          <a:p>
            <a:pPr algn="ctr">
              <a:defRPr/>
            </a:pPr>
            <a:r>
              <a:rPr lang="fr-FR" sz="6000" dirty="0">
                <a:solidFill>
                  <a:srgbClr val="FF421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(IBR)</a:t>
            </a:r>
            <a:endParaRPr lang="fr-FR" sz="4400" dirty="0">
              <a:solidFill>
                <a:srgbClr val="FF42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61"/>
          <p:cNvSpPr txBox="1">
            <a:spLocks noChangeArrowheads="1"/>
          </p:cNvSpPr>
          <p:nvPr/>
        </p:nvSpPr>
        <p:spPr bwMode="auto">
          <a:xfrm>
            <a:off x="6084168" y="6402814"/>
            <a:ext cx="2952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Prof.ssa Annamaria Pratelli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42578" y="600918"/>
            <a:ext cx="7467500" cy="4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ESCREZIONE </a:t>
            </a:r>
            <a:r>
              <a:rPr lang="it-IT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e TITOLO/gr </a:t>
            </a: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059832" y="5459797"/>
            <a:ext cx="4074503" cy="6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 cotiledoni: 10</a:t>
            </a:r>
            <a:r>
              <a:rPr lang="it-IT" sz="2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it-IT" sz="2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TCID</a:t>
            </a:r>
            <a:r>
              <a:rPr lang="it-IT" sz="2400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it-IT" sz="24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2133632" y="558924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28600" y="5550024"/>
            <a:ext cx="2019300" cy="4712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56796" dir="1593903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Aborto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324100" y="1600200"/>
            <a:ext cx="39760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10-16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            10</a:t>
            </a:r>
            <a:r>
              <a:rPr lang="it-IT" sz="2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it-IT" sz="2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TCID</a:t>
            </a:r>
            <a:r>
              <a:rPr lang="it-IT" sz="2400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1333500" y="20574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28600" y="1828800"/>
            <a:ext cx="1295400" cy="91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45791" dir="2021404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</a:t>
            </a:r>
            <a:endParaRPr lang="it-IT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3598168" y="2220468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1654175" y="32639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228600" y="2971800"/>
            <a:ext cx="1676400" cy="91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45791" dir="2021404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2514600" y="3200400"/>
            <a:ext cx="3248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8-14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           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it-IT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TCID</a:t>
            </a:r>
            <a:r>
              <a:rPr lang="it-IT" sz="2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71696" name="AutoShape 16"/>
          <p:cNvSpPr>
            <a:spLocks noChangeArrowheads="1"/>
          </p:cNvSpPr>
          <p:nvPr/>
        </p:nvSpPr>
        <p:spPr bwMode="auto">
          <a:xfrm>
            <a:off x="3575050" y="3326197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>
            <a:off x="1730375" y="4267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228600" y="4114800"/>
            <a:ext cx="1676400" cy="83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45791" dir="2021404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IBP</a:t>
            </a: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2401888" y="4191000"/>
            <a:ext cx="3473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14-22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            10</a:t>
            </a:r>
            <a:r>
              <a:rPr lang="it-IT" sz="24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TCID</a:t>
            </a:r>
            <a:r>
              <a:rPr lang="it-IT" sz="2400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it-IT" sz="24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01" name="AutoShape 21"/>
          <p:cNvSpPr>
            <a:spLocks noChangeArrowheads="1"/>
          </p:cNvSpPr>
          <p:nvPr/>
        </p:nvSpPr>
        <p:spPr bwMode="auto">
          <a:xfrm>
            <a:off x="3707904" y="4342656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5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32"/>
          <p:cNvGrpSpPr>
            <a:grpSpLocks/>
          </p:cNvGrpSpPr>
          <p:nvPr/>
        </p:nvGrpSpPr>
        <p:grpSpPr bwMode="auto">
          <a:xfrm>
            <a:off x="1382713" y="1785938"/>
            <a:ext cx="311150" cy="3990975"/>
            <a:chOff x="871" y="1125"/>
            <a:chExt cx="196" cy="2514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871" y="34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 dirty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871" y="307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871" y="275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871" y="243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0277" name="Rectangle 37"/>
            <p:cNvSpPr>
              <a:spLocks noChangeArrowheads="1"/>
            </p:cNvSpPr>
            <p:nvPr/>
          </p:nvSpPr>
          <p:spPr bwMode="auto">
            <a:xfrm>
              <a:off x="871" y="21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0278" name="Rectangle 38"/>
            <p:cNvSpPr>
              <a:spLocks noChangeArrowheads="1"/>
            </p:cNvSpPr>
            <p:nvPr/>
          </p:nvSpPr>
          <p:spPr bwMode="auto">
            <a:xfrm>
              <a:off x="871" y="177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0279" name="Rectangle 39"/>
            <p:cNvSpPr>
              <a:spLocks noChangeArrowheads="1"/>
            </p:cNvSpPr>
            <p:nvPr/>
          </p:nvSpPr>
          <p:spPr bwMode="auto">
            <a:xfrm>
              <a:off x="871" y="145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 dirty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0280" name="Rectangle 40"/>
            <p:cNvSpPr>
              <a:spLocks noChangeArrowheads="1"/>
            </p:cNvSpPr>
            <p:nvPr/>
          </p:nvSpPr>
          <p:spPr bwMode="auto">
            <a:xfrm>
              <a:off x="871" y="112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 dirty="0">
                  <a:latin typeface="Times New Roman" pitchFamily="18" charset="0"/>
                </a:rPr>
                <a:t>7</a:t>
              </a:r>
            </a:p>
          </p:txBody>
        </p:sp>
      </p:grpSp>
      <p:grpSp>
        <p:nvGrpSpPr>
          <p:cNvPr id="11268" name="Group 41"/>
          <p:cNvGrpSpPr>
            <a:grpSpLocks/>
          </p:cNvGrpSpPr>
          <p:nvPr/>
        </p:nvGrpSpPr>
        <p:grpSpPr bwMode="auto">
          <a:xfrm>
            <a:off x="1635125" y="1903413"/>
            <a:ext cx="52388" cy="3624262"/>
            <a:chOff x="1030" y="1199"/>
            <a:chExt cx="33" cy="2283"/>
          </a:xfrm>
        </p:grpSpPr>
        <p:sp>
          <p:nvSpPr>
            <p:cNvPr id="11302" name="Line 42"/>
            <p:cNvSpPr>
              <a:spLocks noChangeShapeType="1"/>
            </p:cNvSpPr>
            <p:nvPr/>
          </p:nvSpPr>
          <p:spPr bwMode="auto">
            <a:xfrm flipH="1">
              <a:off x="1030" y="3482"/>
              <a:ext cx="33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3" name="Line 43"/>
            <p:cNvSpPr>
              <a:spLocks noChangeShapeType="1"/>
            </p:cNvSpPr>
            <p:nvPr/>
          </p:nvSpPr>
          <p:spPr bwMode="auto">
            <a:xfrm flipH="1">
              <a:off x="1047" y="3322"/>
              <a:ext cx="1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4" name="Line 44"/>
            <p:cNvSpPr>
              <a:spLocks noChangeShapeType="1"/>
            </p:cNvSpPr>
            <p:nvPr/>
          </p:nvSpPr>
          <p:spPr bwMode="auto">
            <a:xfrm flipH="1">
              <a:off x="1030" y="3153"/>
              <a:ext cx="33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5" name="Line 45"/>
            <p:cNvSpPr>
              <a:spLocks noChangeShapeType="1"/>
            </p:cNvSpPr>
            <p:nvPr/>
          </p:nvSpPr>
          <p:spPr bwMode="auto">
            <a:xfrm flipH="1">
              <a:off x="1047" y="2993"/>
              <a:ext cx="1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6" name="Line 46"/>
            <p:cNvSpPr>
              <a:spLocks noChangeShapeType="1"/>
            </p:cNvSpPr>
            <p:nvPr/>
          </p:nvSpPr>
          <p:spPr bwMode="auto">
            <a:xfrm flipH="1">
              <a:off x="1030" y="2833"/>
              <a:ext cx="33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7" name="Line 47"/>
            <p:cNvSpPr>
              <a:spLocks noChangeShapeType="1"/>
            </p:cNvSpPr>
            <p:nvPr/>
          </p:nvSpPr>
          <p:spPr bwMode="auto">
            <a:xfrm flipH="1">
              <a:off x="1047" y="2665"/>
              <a:ext cx="1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8" name="Line 48"/>
            <p:cNvSpPr>
              <a:spLocks noChangeShapeType="1"/>
            </p:cNvSpPr>
            <p:nvPr/>
          </p:nvSpPr>
          <p:spPr bwMode="auto">
            <a:xfrm flipH="1">
              <a:off x="1030" y="2505"/>
              <a:ext cx="33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9" name="Line 49"/>
            <p:cNvSpPr>
              <a:spLocks noChangeShapeType="1"/>
            </p:cNvSpPr>
            <p:nvPr/>
          </p:nvSpPr>
          <p:spPr bwMode="auto">
            <a:xfrm flipH="1">
              <a:off x="1047" y="2336"/>
              <a:ext cx="1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0" name="Line 50"/>
            <p:cNvSpPr>
              <a:spLocks noChangeShapeType="1"/>
            </p:cNvSpPr>
            <p:nvPr/>
          </p:nvSpPr>
          <p:spPr bwMode="auto">
            <a:xfrm flipH="1">
              <a:off x="1030" y="2176"/>
              <a:ext cx="33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1" name="Line 51"/>
            <p:cNvSpPr>
              <a:spLocks noChangeShapeType="1"/>
            </p:cNvSpPr>
            <p:nvPr/>
          </p:nvSpPr>
          <p:spPr bwMode="auto">
            <a:xfrm flipH="1">
              <a:off x="1047" y="2016"/>
              <a:ext cx="1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2" name="Line 52"/>
            <p:cNvSpPr>
              <a:spLocks noChangeShapeType="1"/>
            </p:cNvSpPr>
            <p:nvPr/>
          </p:nvSpPr>
          <p:spPr bwMode="auto">
            <a:xfrm flipH="1">
              <a:off x="1030" y="1848"/>
              <a:ext cx="33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3" name="Line 53"/>
            <p:cNvSpPr>
              <a:spLocks noChangeShapeType="1"/>
            </p:cNvSpPr>
            <p:nvPr/>
          </p:nvSpPr>
          <p:spPr bwMode="auto">
            <a:xfrm flipH="1">
              <a:off x="1047" y="1688"/>
              <a:ext cx="1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4" name="Line 54"/>
            <p:cNvSpPr>
              <a:spLocks noChangeShapeType="1"/>
            </p:cNvSpPr>
            <p:nvPr/>
          </p:nvSpPr>
          <p:spPr bwMode="auto">
            <a:xfrm flipH="1">
              <a:off x="1030" y="1528"/>
              <a:ext cx="33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5" name="Line 55"/>
            <p:cNvSpPr>
              <a:spLocks noChangeShapeType="1"/>
            </p:cNvSpPr>
            <p:nvPr/>
          </p:nvSpPr>
          <p:spPr bwMode="auto">
            <a:xfrm flipH="1">
              <a:off x="1047" y="1359"/>
              <a:ext cx="1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6" name="Line 56"/>
            <p:cNvSpPr>
              <a:spLocks noChangeShapeType="1"/>
            </p:cNvSpPr>
            <p:nvPr/>
          </p:nvSpPr>
          <p:spPr bwMode="auto">
            <a:xfrm flipH="1">
              <a:off x="1030" y="1199"/>
              <a:ext cx="33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7" name="Line 57"/>
            <p:cNvSpPr>
              <a:spLocks noChangeShapeType="1"/>
            </p:cNvSpPr>
            <p:nvPr/>
          </p:nvSpPr>
          <p:spPr bwMode="auto">
            <a:xfrm flipV="1">
              <a:off x="1063" y="1199"/>
              <a:ext cx="0" cy="2283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269" name="Group 58"/>
          <p:cNvGrpSpPr>
            <a:grpSpLocks/>
          </p:cNvGrpSpPr>
          <p:nvPr/>
        </p:nvGrpSpPr>
        <p:grpSpPr bwMode="auto">
          <a:xfrm>
            <a:off x="2155825" y="2211388"/>
            <a:ext cx="4805363" cy="3317875"/>
            <a:chOff x="1358" y="1393"/>
            <a:chExt cx="3027" cy="2090"/>
          </a:xfrm>
        </p:grpSpPr>
        <p:sp>
          <p:nvSpPr>
            <p:cNvPr id="11291" name="Freeform 59" descr="20%"/>
            <p:cNvSpPr>
              <a:spLocks/>
            </p:cNvSpPr>
            <p:nvPr/>
          </p:nvSpPr>
          <p:spPr bwMode="auto">
            <a:xfrm>
              <a:off x="1358" y="2766"/>
              <a:ext cx="246" cy="717"/>
            </a:xfrm>
            <a:custGeom>
              <a:avLst/>
              <a:gdLst>
                <a:gd name="T0" fmla="*/ 0 w 246"/>
                <a:gd name="T1" fmla="*/ 716 h 717"/>
                <a:gd name="T2" fmla="*/ 0 w 246"/>
                <a:gd name="T3" fmla="*/ 0 h 717"/>
                <a:gd name="T4" fmla="*/ 245 w 246"/>
                <a:gd name="T5" fmla="*/ 0 h 717"/>
                <a:gd name="T6" fmla="*/ 245 w 246"/>
                <a:gd name="T7" fmla="*/ 716 h 717"/>
                <a:gd name="T8" fmla="*/ 0 w 246"/>
                <a:gd name="T9" fmla="*/ 716 h 7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717"/>
                <a:gd name="T17" fmla="*/ 246 w 246"/>
                <a:gd name="T18" fmla="*/ 717 h 7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717">
                  <a:moveTo>
                    <a:pt x="0" y="716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716"/>
                  </a:lnTo>
                  <a:lnTo>
                    <a:pt x="0" y="716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Freeform 60" descr="20%"/>
            <p:cNvSpPr>
              <a:spLocks/>
            </p:cNvSpPr>
            <p:nvPr/>
          </p:nvSpPr>
          <p:spPr bwMode="auto">
            <a:xfrm>
              <a:off x="1636" y="1848"/>
              <a:ext cx="246" cy="1635"/>
            </a:xfrm>
            <a:custGeom>
              <a:avLst/>
              <a:gdLst>
                <a:gd name="T0" fmla="*/ 0 w 246"/>
                <a:gd name="T1" fmla="*/ 1634 h 1635"/>
                <a:gd name="T2" fmla="*/ 0 w 246"/>
                <a:gd name="T3" fmla="*/ 0 h 1635"/>
                <a:gd name="T4" fmla="*/ 245 w 246"/>
                <a:gd name="T5" fmla="*/ 0 h 1635"/>
                <a:gd name="T6" fmla="*/ 245 w 246"/>
                <a:gd name="T7" fmla="*/ 1634 h 1635"/>
                <a:gd name="T8" fmla="*/ 0 w 246"/>
                <a:gd name="T9" fmla="*/ 1634 h 1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1635"/>
                <a:gd name="T17" fmla="*/ 246 w 246"/>
                <a:gd name="T18" fmla="*/ 1635 h 1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1635">
                  <a:moveTo>
                    <a:pt x="0" y="1634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1634"/>
                  </a:lnTo>
                  <a:lnTo>
                    <a:pt x="0" y="1634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3" name="Freeform 61" descr="20%"/>
            <p:cNvSpPr>
              <a:spLocks/>
            </p:cNvSpPr>
            <p:nvPr/>
          </p:nvSpPr>
          <p:spPr bwMode="auto">
            <a:xfrm>
              <a:off x="1915" y="1663"/>
              <a:ext cx="245" cy="1820"/>
            </a:xfrm>
            <a:custGeom>
              <a:avLst/>
              <a:gdLst>
                <a:gd name="T0" fmla="*/ 0 w 245"/>
                <a:gd name="T1" fmla="*/ 1819 h 1820"/>
                <a:gd name="T2" fmla="*/ 0 w 245"/>
                <a:gd name="T3" fmla="*/ 0 h 1820"/>
                <a:gd name="T4" fmla="*/ 244 w 245"/>
                <a:gd name="T5" fmla="*/ 0 h 1820"/>
                <a:gd name="T6" fmla="*/ 244 w 245"/>
                <a:gd name="T7" fmla="*/ 1819 h 1820"/>
                <a:gd name="T8" fmla="*/ 0 w 245"/>
                <a:gd name="T9" fmla="*/ 1819 h 1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820"/>
                <a:gd name="T17" fmla="*/ 245 w 245"/>
                <a:gd name="T18" fmla="*/ 1820 h 18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820">
                  <a:moveTo>
                    <a:pt x="0" y="1819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244" y="1819"/>
                  </a:lnTo>
                  <a:lnTo>
                    <a:pt x="0" y="1819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4" name="Freeform 62" descr="20%"/>
            <p:cNvSpPr>
              <a:spLocks/>
            </p:cNvSpPr>
            <p:nvPr/>
          </p:nvSpPr>
          <p:spPr bwMode="auto">
            <a:xfrm>
              <a:off x="2193" y="1393"/>
              <a:ext cx="245" cy="2090"/>
            </a:xfrm>
            <a:custGeom>
              <a:avLst/>
              <a:gdLst>
                <a:gd name="T0" fmla="*/ 0 w 245"/>
                <a:gd name="T1" fmla="*/ 2089 h 2090"/>
                <a:gd name="T2" fmla="*/ 0 w 245"/>
                <a:gd name="T3" fmla="*/ 0 h 2090"/>
                <a:gd name="T4" fmla="*/ 244 w 245"/>
                <a:gd name="T5" fmla="*/ 0 h 2090"/>
                <a:gd name="T6" fmla="*/ 244 w 245"/>
                <a:gd name="T7" fmla="*/ 2089 h 2090"/>
                <a:gd name="T8" fmla="*/ 0 w 245"/>
                <a:gd name="T9" fmla="*/ 2089 h 20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2090"/>
                <a:gd name="T17" fmla="*/ 245 w 245"/>
                <a:gd name="T18" fmla="*/ 2090 h 20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2090">
                  <a:moveTo>
                    <a:pt x="0" y="2089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244" y="2089"/>
                  </a:lnTo>
                  <a:lnTo>
                    <a:pt x="0" y="2089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5" name="Freeform 63" descr="20%"/>
            <p:cNvSpPr>
              <a:spLocks/>
            </p:cNvSpPr>
            <p:nvPr/>
          </p:nvSpPr>
          <p:spPr bwMode="auto">
            <a:xfrm>
              <a:off x="2471" y="1612"/>
              <a:ext cx="245" cy="1871"/>
            </a:xfrm>
            <a:custGeom>
              <a:avLst/>
              <a:gdLst>
                <a:gd name="T0" fmla="*/ 0 w 245"/>
                <a:gd name="T1" fmla="*/ 1870 h 1871"/>
                <a:gd name="T2" fmla="*/ 0 w 245"/>
                <a:gd name="T3" fmla="*/ 0 h 1871"/>
                <a:gd name="T4" fmla="*/ 244 w 245"/>
                <a:gd name="T5" fmla="*/ 0 h 1871"/>
                <a:gd name="T6" fmla="*/ 244 w 245"/>
                <a:gd name="T7" fmla="*/ 1870 h 1871"/>
                <a:gd name="T8" fmla="*/ 0 w 245"/>
                <a:gd name="T9" fmla="*/ 1870 h 18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871"/>
                <a:gd name="T17" fmla="*/ 245 w 245"/>
                <a:gd name="T18" fmla="*/ 1871 h 18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871">
                  <a:moveTo>
                    <a:pt x="0" y="1870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244" y="1870"/>
                  </a:lnTo>
                  <a:lnTo>
                    <a:pt x="0" y="1870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6" name="Freeform 64" descr="20%"/>
            <p:cNvSpPr>
              <a:spLocks/>
            </p:cNvSpPr>
            <p:nvPr/>
          </p:nvSpPr>
          <p:spPr bwMode="auto">
            <a:xfrm>
              <a:off x="2749" y="1705"/>
              <a:ext cx="245" cy="1778"/>
            </a:xfrm>
            <a:custGeom>
              <a:avLst/>
              <a:gdLst>
                <a:gd name="T0" fmla="*/ 0 w 245"/>
                <a:gd name="T1" fmla="*/ 1777 h 1778"/>
                <a:gd name="T2" fmla="*/ 0 w 245"/>
                <a:gd name="T3" fmla="*/ 0 h 1778"/>
                <a:gd name="T4" fmla="*/ 244 w 245"/>
                <a:gd name="T5" fmla="*/ 0 h 1778"/>
                <a:gd name="T6" fmla="*/ 244 w 245"/>
                <a:gd name="T7" fmla="*/ 1777 h 1778"/>
                <a:gd name="T8" fmla="*/ 0 w 245"/>
                <a:gd name="T9" fmla="*/ 1777 h 17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778"/>
                <a:gd name="T17" fmla="*/ 245 w 245"/>
                <a:gd name="T18" fmla="*/ 1778 h 17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778">
                  <a:moveTo>
                    <a:pt x="0" y="1777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244" y="1777"/>
                  </a:lnTo>
                  <a:lnTo>
                    <a:pt x="0" y="1777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7" name="Freeform 65" descr="20%"/>
            <p:cNvSpPr>
              <a:spLocks/>
            </p:cNvSpPr>
            <p:nvPr/>
          </p:nvSpPr>
          <p:spPr bwMode="auto">
            <a:xfrm>
              <a:off x="3027" y="2227"/>
              <a:ext cx="246" cy="1256"/>
            </a:xfrm>
            <a:custGeom>
              <a:avLst/>
              <a:gdLst>
                <a:gd name="T0" fmla="*/ 0 w 246"/>
                <a:gd name="T1" fmla="*/ 1255 h 1256"/>
                <a:gd name="T2" fmla="*/ 0 w 246"/>
                <a:gd name="T3" fmla="*/ 0 h 1256"/>
                <a:gd name="T4" fmla="*/ 245 w 246"/>
                <a:gd name="T5" fmla="*/ 0 h 1256"/>
                <a:gd name="T6" fmla="*/ 245 w 246"/>
                <a:gd name="T7" fmla="*/ 1255 h 1256"/>
                <a:gd name="T8" fmla="*/ 0 w 246"/>
                <a:gd name="T9" fmla="*/ 1255 h 1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1256"/>
                <a:gd name="T17" fmla="*/ 246 w 246"/>
                <a:gd name="T18" fmla="*/ 1256 h 1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1256">
                  <a:moveTo>
                    <a:pt x="0" y="1255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1255"/>
                  </a:lnTo>
                  <a:lnTo>
                    <a:pt x="0" y="1255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8" name="Freeform 66" descr="20%"/>
            <p:cNvSpPr>
              <a:spLocks/>
            </p:cNvSpPr>
            <p:nvPr/>
          </p:nvSpPr>
          <p:spPr bwMode="auto">
            <a:xfrm>
              <a:off x="3305" y="2682"/>
              <a:ext cx="246" cy="801"/>
            </a:xfrm>
            <a:custGeom>
              <a:avLst/>
              <a:gdLst>
                <a:gd name="T0" fmla="*/ 0 w 246"/>
                <a:gd name="T1" fmla="*/ 800 h 801"/>
                <a:gd name="T2" fmla="*/ 0 w 246"/>
                <a:gd name="T3" fmla="*/ 0 h 801"/>
                <a:gd name="T4" fmla="*/ 245 w 246"/>
                <a:gd name="T5" fmla="*/ 0 h 801"/>
                <a:gd name="T6" fmla="*/ 245 w 246"/>
                <a:gd name="T7" fmla="*/ 800 h 801"/>
                <a:gd name="T8" fmla="*/ 0 w 246"/>
                <a:gd name="T9" fmla="*/ 800 h 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801"/>
                <a:gd name="T17" fmla="*/ 246 w 246"/>
                <a:gd name="T18" fmla="*/ 801 h 8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801">
                  <a:moveTo>
                    <a:pt x="0" y="80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800"/>
                  </a:lnTo>
                  <a:lnTo>
                    <a:pt x="0" y="800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9" name="Freeform 67" descr="20%"/>
            <p:cNvSpPr>
              <a:spLocks/>
            </p:cNvSpPr>
            <p:nvPr/>
          </p:nvSpPr>
          <p:spPr bwMode="auto">
            <a:xfrm>
              <a:off x="3583" y="2993"/>
              <a:ext cx="246" cy="490"/>
            </a:xfrm>
            <a:custGeom>
              <a:avLst/>
              <a:gdLst>
                <a:gd name="T0" fmla="*/ 0 w 246"/>
                <a:gd name="T1" fmla="*/ 489 h 490"/>
                <a:gd name="T2" fmla="*/ 0 w 246"/>
                <a:gd name="T3" fmla="*/ 0 h 490"/>
                <a:gd name="T4" fmla="*/ 245 w 246"/>
                <a:gd name="T5" fmla="*/ 0 h 490"/>
                <a:gd name="T6" fmla="*/ 245 w 246"/>
                <a:gd name="T7" fmla="*/ 489 h 490"/>
                <a:gd name="T8" fmla="*/ 0 w 246"/>
                <a:gd name="T9" fmla="*/ 489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490"/>
                <a:gd name="T17" fmla="*/ 246 w 246"/>
                <a:gd name="T18" fmla="*/ 490 h 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490">
                  <a:moveTo>
                    <a:pt x="0" y="489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489"/>
                  </a:lnTo>
                  <a:lnTo>
                    <a:pt x="0" y="489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0" name="Freeform 68" descr="20%"/>
            <p:cNvSpPr>
              <a:spLocks/>
            </p:cNvSpPr>
            <p:nvPr/>
          </p:nvSpPr>
          <p:spPr bwMode="auto">
            <a:xfrm>
              <a:off x="3862" y="3187"/>
              <a:ext cx="245" cy="296"/>
            </a:xfrm>
            <a:custGeom>
              <a:avLst/>
              <a:gdLst>
                <a:gd name="T0" fmla="*/ 0 w 245"/>
                <a:gd name="T1" fmla="*/ 295 h 296"/>
                <a:gd name="T2" fmla="*/ 0 w 245"/>
                <a:gd name="T3" fmla="*/ 0 h 296"/>
                <a:gd name="T4" fmla="*/ 244 w 245"/>
                <a:gd name="T5" fmla="*/ 0 h 296"/>
                <a:gd name="T6" fmla="*/ 244 w 245"/>
                <a:gd name="T7" fmla="*/ 295 h 296"/>
                <a:gd name="T8" fmla="*/ 0 w 245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296"/>
                <a:gd name="T17" fmla="*/ 245 w 245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296">
                  <a:moveTo>
                    <a:pt x="0" y="295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244" y="295"/>
                  </a:lnTo>
                  <a:lnTo>
                    <a:pt x="0" y="295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1" name="Freeform 69" descr="20%"/>
            <p:cNvSpPr>
              <a:spLocks/>
            </p:cNvSpPr>
            <p:nvPr/>
          </p:nvSpPr>
          <p:spPr bwMode="auto">
            <a:xfrm>
              <a:off x="4140" y="3229"/>
              <a:ext cx="245" cy="254"/>
            </a:xfrm>
            <a:custGeom>
              <a:avLst/>
              <a:gdLst>
                <a:gd name="T0" fmla="*/ 0 w 245"/>
                <a:gd name="T1" fmla="*/ 253 h 254"/>
                <a:gd name="T2" fmla="*/ 0 w 245"/>
                <a:gd name="T3" fmla="*/ 0 h 254"/>
                <a:gd name="T4" fmla="*/ 244 w 245"/>
                <a:gd name="T5" fmla="*/ 0 h 254"/>
                <a:gd name="T6" fmla="*/ 244 w 245"/>
                <a:gd name="T7" fmla="*/ 253 h 254"/>
                <a:gd name="T8" fmla="*/ 0 w 245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254"/>
                <a:gd name="T17" fmla="*/ 245 w 245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254">
                  <a:moveTo>
                    <a:pt x="0" y="253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244" y="253"/>
                  </a:lnTo>
                  <a:lnTo>
                    <a:pt x="0" y="253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4022725" y="5976938"/>
            <a:ext cx="13112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fr-FR" sz="2400" dirty="0" err="1">
                <a:solidFill>
                  <a:srgbClr val="C00000"/>
                </a:solidFill>
                <a:latin typeface="Times New Roman" pitchFamily="18" charset="0"/>
              </a:rPr>
              <a:t>Giorni</a:t>
            </a:r>
            <a:endParaRPr lang="fr-FR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271" name="Text Box 71"/>
          <p:cNvSpPr txBox="1">
            <a:spLocks noChangeArrowheads="1"/>
          </p:cNvSpPr>
          <p:nvPr/>
        </p:nvSpPr>
        <p:spPr bwMode="auto">
          <a:xfrm>
            <a:off x="1631436" y="214245"/>
            <a:ext cx="6143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Escrezione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  <a:r>
              <a:rPr lang="fr-FR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primaria</a:t>
            </a:r>
            <a:endParaRPr lang="fr-FR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2" name="Line 74"/>
          <p:cNvSpPr>
            <a:spLocks noChangeShapeType="1"/>
          </p:cNvSpPr>
          <p:nvPr/>
        </p:nvSpPr>
        <p:spPr bwMode="auto">
          <a:xfrm>
            <a:off x="2590800" y="4343400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1273" name="Picture 73" descr="b122-i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147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320576" y="1330325"/>
            <a:ext cx="2307208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lvl="2"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>
                <a:solidFill>
                  <a:srgbClr val="C00000"/>
                </a:solidFill>
                <a:latin typeface="Times New Roman" pitchFamily="18" charset="0"/>
              </a:rPr>
              <a:t>log UFP/100mg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687513" y="5527675"/>
            <a:ext cx="5740400" cy="449263"/>
            <a:chOff x="1687513" y="5527675"/>
            <a:chExt cx="5740400" cy="449263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1757363" y="56102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2198688" y="56102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2640013" y="56102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081338" y="56102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3522663" y="56102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963988" y="56102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4405313" y="56102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4846638" y="56102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5289550" y="56102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5664200" y="5610225"/>
              <a:ext cx="438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6105525" y="5610225"/>
              <a:ext cx="438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6546850" y="5610225"/>
              <a:ext cx="438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6988175" y="5610225"/>
              <a:ext cx="438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fr-FR" sz="2000">
                  <a:latin typeface="Times New Roman" pitchFamily="18" charset="0"/>
                </a:rPr>
                <a:t>16</a:t>
              </a:r>
            </a:p>
          </p:txBody>
        </p:sp>
        <p:grpSp>
          <p:nvGrpSpPr>
            <p:cNvPr id="11275" name="Group 16"/>
            <p:cNvGrpSpPr>
              <a:grpSpLocks/>
            </p:cNvGrpSpPr>
            <p:nvPr/>
          </p:nvGrpSpPr>
          <p:grpSpPr bwMode="auto">
            <a:xfrm>
              <a:off x="1687513" y="5527675"/>
              <a:ext cx="5740400" cy="26988"/>
              <a:chOff x="1063" y="3482"/>
              <a:chExt cx="3616" cy="17"/>
            </a:xfrm>
            <a:effectLst/>
          </p:grpSpPr>
          <p:sp>
            <p:nvSpPr>
              <p:cNvPr id="11276" name="Line 17"/>
              <p:cNvSpPr>
                <a:spLocks noChangeShapeType="1"/>
              </p:cNvSpPr>
              <p:nvPr/>
            </p:nvSpPr>
            <p:spPr bwMode="auto">
              <a:xfrm flipV="1">
                <a:off x="1063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77" name="Line 18"/>
              <p:cNvSpPr>
                <a:spLocks noChangeShapeType="1"/>
              </p:cNvSpPr>
              <p:nvPr/>
            </p:nvSpPr>
            <p:spPr bwMode="auto">
              <a:xfrm flipV="1">
                <a:off x="1341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78" name="Line 19"/>
              <p:cNvSpPr>
                <a:spLocks noChangeShapeType="1"/>
              </p:cNvSpPr>
              <p:nvPr/>
            </p:nvSpPr>
            <p:spPr bwMode="auto">
              <a:xfrm flipV="1">
                <a:off x="1620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79" name="Line 20"/>
              <p:cNvSpPr>
                <a:spLocks noChangeShapeType="1"/>
              </p:cNvSpPr>
              <p:nvPr/>
            </p:nvSpPr>
            <p:spPr bwMode="auto">
              <a:xfrm flipV="1">
                <a:off x="1898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0" name="Line 21"/>
              <p:cNvSpPr>
                <a:spLocks noChangeShapeType="1"/>
              </p:cNvSpPr>
              <p:nvPr/>
            </p:nvSpPr>
            <p:spPr bwMode="auto">
              <a:xfrm flipV="1">
                <a:off x="2176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1" name="Line 22"/>
              <p:cNvSpPr>
                <a:spLocks noChangeShapeType="1"/>
              </p:cNvSpPr>
              <p:nvPr/>
            </p:nvSpPr>
            <p:spPr bwMode="auto">
              <a:xfrm flipV="1">
                <a:off x="2454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2" name="Line 23"/>
              <p:cNvSpPr>
                <a:spLocks noChangeShapeType="1"/>
              </p:cNvSpPr>
              <p:nvPr/>
            </p:nvSpPr>
            <p:spPr bwMode="auto">
              <a:xfrm flipV="1">
                <a:off x="2732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3" name="Line 24"/>
              <p:cNvSpPr>
                <a:spLocks noChangeShapeType="1"/>
              </p:cNvSpPr>
              <p:nvPr/>
            </p:nvSpPr>
            <p:spPr bwMode="auto">
              <a:xfrm flipV="1">
                <a:off x="3010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4" name="Line 25"/>
              <p:cNvSpPr>
                <a:spLocks noChangeShapeType="1"/>
              </p:cNvSpPr>
              <p:nvPr/>
            </p:nvSpPr>
            <p:spPr bwMode="auto">
              <a:xfrm flipV="1">
                <a:off x="3288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5" name="Line 26"/>
              <p:cNvSpPr>
                <a:spLocks noChangeShapeType="1"/>
              </p:cNvSpPr>
              <p:nvPr/>
            </p:nvSpPr>
            <p:spPr bwMode="auto">
              <a:xfrm flipV="1">
                <a:off x="3567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6" name="Line 27"/>
              <p:cNvSpPr>
                <a:spLocks noChangeShapeType="1"/>
              </p:cNvSpPr>
              <p:nvPr/>
            </p:nvSpPr>
            <p:spPr bwMode="auto">
              <a:xfrm flipV="1">
                <a:off x="3845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7" name="Line 28"/>
              <p:cNvSpPr>
                <a:spLocks noChangeShapeType="1"/>
              </p:cNvSpPr>
              <p:nvPr/>
            </p:nvSpPr>
            <p:spPr bwMode="auto">
              <a:xfrm flipV="1">
                <a:off x="4123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8" name="Line 29"/>
              <p:cNvSpPr>
                <a:spLocks noChangeShapeType="1"/>
              </p:cNvSpPr>
              <p:nvPr/>
            </p:nvSpPr>
            <p:spPr bwMode="auto">
              <a:xfrm flipV="1">
                <a:off x="4401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89" name="Line 30"/>
              <p:cNvSpPr>
                <a:spLocks noChangeShapeType="1"/>
              </p:cNvSpPr>
              <p:nvPr/>
            </p:nvSpPr>
            <p:spPr bwMode="auto">
              <a:xfrm flipV="1">
                <a:off x="4679" y="348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90" name="Line 31"/>
              <p:cNvSpPr>
                <a:spLocks noChangeShapeType="1"/>
              </p:cNvSpPr>
              <p:nvPr/>
            </p:nvSpPr>
            <p:spPr bwMode="auto">
              <a:xfrm>
                <a:off x="1063" y="3482"/>
                <a:ext cx="3616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77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125016" y="710208"/>
            <a:ext cx="990600" cy="990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219910" y="885519"/>
            <a:ext cx="79060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3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</a:t>
            </a:r>
            <a:endParaRPr lang="it-IT" sz="3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WordArt 18"/>
          <p:cNvSpPr>
            <a:spLocks noChangeArrowheads="1" noChangeShapeType="1" noTextEdit="1"/>
          </p:cNvSpPr>
          <p:nvPr/>
        </p:nvSpPr>
        <p:spPr bwMode="auto">
          <a:xfrm>
            <a:off x="920412" y="339899"/>
            <a:ext cx="7443613" cy="81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ACUTA per VIA OCULONASALE</a:t>
            </a:r>
            <a:endParaRPr lang="it-IT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867400" y="1196752"/>
            <a:ext cx="2965450" cy="1084263"/>
          </a:xfrm>
          <a:prstGeom prst="rect">
            <a:avLst/>
          </a:prstGeom>
          <a:noFill/>
          <a:ln w="76200" cmpd="tri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92838" y="1544415"/>
            <a:ext cx="294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Replicazione primaria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99576" y="1340768"/>
            <a:ext cx="2510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Tratto respiratorio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superiore</a:t>
            </a:r>
            <a:endParaRPr lang="it-IT" sz="2400" b="1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38"/>
          <p:cNvGrpSpPr>
            <a:grpSpLocks/>
          </p:cNvGrpSpPr>
          <p:nvPr/>
        </p:nvGrpSpPr>
        <p:grpSpPr bwMode="auto">
          <a:xfrm rot="1261060">
            <a:off x="4572000" y="1592040"/>
            <a:ext cx="1023938" cy="400050"/>
            <a:chOff x="2409" y="1076"/>
            <a:chExt cx="855" cy="460"/>
          </a:xfrm>
        </p:grpSpPr>
        <p:sp>
          <p:nvSpPr>
            <p:cNvPr id="20" name="AutoShape 39"/>
            <p:cNvSpPr>
              <a:spLocks noChangeArrowheads="1"/>
            </p:cNvSpPr>
            <p:nvPr/>
          </p:nvSpPr>
          <p:spPr bwMode="auto">
            <a:xfrm rot="-1324032">
              <a:off x="2409" y="1076"/>
              <a:ext cx="711" cy="460"/>
            </a:xfrm>
            <a:prstGeom prst="notchedRightArrow">
              <a:avLst>
                <a:gd name="adj1" fmla="val 50000"/>
                <a:gd name="adj2" fmla="val 38641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AutoShape 40"/>
            <p:cNvSpPr>
              <a:spLocks noChangeArrowheads="1"/>
            </p:cNvSpPr>
            <p:nvPr/>
          </p:nvSpPr>
          <p:spPr bwMode="auto">
            <a:xfrm rot="-1324032">
              <a:off x="2553" y="1076"/>
              <a:ext cx="711" cy="460"/>
            </a:xfrm>
            <a:prstGeom prst="notchedRightArrow">
              <a:avLst>
                <a:gd name="adj1" fmla="val 50000"/>
                <a:gd name="adj2" fmla="val 38641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2571888" y="2384445"/>
            <a:ext cx="567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Escrezione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virale,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lesioni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necrotiche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mucose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 rot="16200000" flipH="1">
            <a:off x="1879700" y="2232869"/>
            <a:ext cx="685800" cy="485775"/>
          </a:xfrm>
          <a:prstGeom prst="rightArrow">
            <a:avLst>
              <a:gd name="adj1" fmla="val 0"/>
              <a:gd name="adj2" fmla="val 35294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60940" y="3050556"/>
            <a:ext cx="73834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Viremia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linfocito-associata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Localizzazioni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secondarie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-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Ovaio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placenta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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aborto</a:t>
            </a:r>
            <a:endParaRPr lang="fr-F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Intestino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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Enteriti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letali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 </a:t>
            </a:r>
            <a:r>
              <a:rPr lang="fr-F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Vitelli</a:t>
            </a:r>
            <a:endParaRPr lang="fr-F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 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-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Meningoencefaliti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 </a:t>
            </a:r>
            <a:r>
              <a:rPr lang="fr-F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Vitelli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228600" y="4876800"/>
            <a:ext cx="8686800" cy="1676400"/>
          </a:xfrm>
          <a:prstGeom prst="rect">
            <a:avLst/>
          </a:prstGeom>
          <a:noFill/>
          <a:ln w="38100" cmpd="dbl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974163" y="5937389"/>
            <a:ext cx="1239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  <a:latin typeface="Comic Sans MS" pitchFamily="66" charset="0"/>
              </a:rPr>
              <a:t>Aborto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734050" y="5459413"/>
            <a:ext cx="2414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ü"/>
            </a:pPr>
            <a:r>
              <a:rPr lang="it-IT" sz="2000" b="1">
                <a:solidFill>
                  <a:schemeClr val="tx1"/>
                </a:solidFill>
                <a:latin typeface="Comic Sans MS" pitchFamily="66" charset="0"/>
              </a:rPr>
              <a:t>Laringotracheite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805363" y="4926013"/>
            <a:ext cx="291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ü"/>
            </a:pPr>
            <a:r>
              <a:rPr lang="it-IT" sz="2000" b="1">
                <a:solidFill>
                  <a:schemeClr val="tx1"/>
                </a:solidFill>
                <a:latin typeface="Comic Sans MS" pitchFamily="66" charset="0"/>
              </a:rPr>
              <a:t>Scolo nasale/oculare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130425" y="4926013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ü"/>
            </a:pPr>
            <a:r>
              <a:rPr lang="it-IT" sz="2000" b="1">
                <a:solidFill>
                  <a:schemeClr val="tx1"/>
                </a:solidFill>
                <a:latin typeface="Comic Sans MS" pitchFamily="66" charset="0"/>
              </a:rPr>
              <a:t>Congiuntivite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63550" y="4926013"/>
            <a:ext cx="1255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ü"/>
            </a:pPr>
            <a:r>
              <a:rPr lang="it-IT" sz="2000" b="1">
                <a:solidFill>
                  <a:schemeClr val="tx1"/>
                </a:solidFill>
                <a:latin typeface="Comic Sans MS" pitchFamily="66" charset="0"/>
              </a:rPr>
              <a:t>Febbre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033463" y="5459413"/>
            <a:ext cx="333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ü"/>
            </a:pPr>
            <a:r>
              <a:rPr lang="it-IT" sz="2000" b="1">
                <a:solidFill>
                  <a:schemeClr val="tx1"/>
                </a:solidFill>
                <a:latin typeface="Comic Sans MS" pitchFamily="66" charset="0"/>
              </a:rPr>
              <a:t>Iperemia mucosa nasale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5600601" y="6021288"/>
            <a:ext cx="1563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ü"/>
            </a:pPr>
            <a:r>
              <a:rPr lang="it-IT" sz="2000" b="1">
                <a:solidFill>
                  <a:schemeClr val="tx1"/>
                </a:solidFill>
                <a:latin typeface="Comic Sans MS" pitchFamily="66" charset="0"/>
              </a:rPr>
              <a:t>Encefaliti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7164288" y="6021288"/>
            <a:ext cx="1331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  <a:latin typeface="Comic Sans MS" pitchFamily="66" charset="0"/>
              </a:rPr>
              <a:t>Enteriti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12763" y="5999163"/>
            <a:ext cx="301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ü"/>
            </a:pPr>
            <a:r>
              <a:rPr lang="it-IT" sz="2000" b="1">
                <a:solidFill>
                  <a:schemeClr val="tx1"/>
                </a:solidFill>
                <a:latin typeface="Comic Sans MS" pitchFamily="66" charset="0"/>
              </a:rPr>
              <a:t>Calo produzione latte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929313" y="3422353"/>
            <a:ext cx="2428875" cy="1071562"/>
          </a:xfrm>
          <a:prstGeom prst="rect">
            <a:avLst/>
          </a:prstGeom>
          <a:noFill/>
          <a:ln w="57150" cmpd="thinThick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075363" y="3536660"/>
            <a:ext cx="2211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Vulvovaginite</a:t>
            </a:r>
          </a:p>
          <a:p>
            <a:pPr algn="ctr"/>
            <a:r>
              <a:rPr lang="it-IT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Balanopostite</a:t>
            </a:r>
            <a:endParaRPr lang="it-IT" sz="2400" b="1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1261060">
            <a:off x="4406900" y="3671590"/>
            <a:ext cx="914400" cy="533400"/>
            <a:chOff x="2409" y="1076"/>
            <a:chExt cx="855" cy="460"/>
          </a:xfrm>
        </p:grpSpPr>
        <p:sp>
          <p:nvSpPr>
            <p:cNvPr id="15375" name="AutoShape 8"/>
            <p:cNvSpPr>
              <a:spLocks noChangeArrowheads="1"/>
            </p:cNvSpPr>
            <p:nvPr/>
          </p:nvSpPr>
          <p:spPr bwMode="auto">
            <a:xfrm rot="-1324032">
              <a:off x="2409" y="1076"/>
              <a:ext cx="711" cy="460"/>
            </a:xfrm>
            <a:prstGeom prst="notchedRightArrow">
              <a:avLst>
                <a:gd name="adj1" fmla="val 50000"/>
                <a:gd name="adj2" fmla="val 38641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76" name="AutoShape 9"/>
            <p:cNvSpPr>
              <a:spLocks noChangeArrowheads="1"/>
            </p:cNvSpPr>
            <p:nvPr/>
          </p:nvSpPr>
          <p:spPr bwMode="auto">
            <a:xfrm rot="-1324032">
              <a:off x="2553" y="1076"/>
              <a:ext cx="711" cy="460"/>
            </a:xfrm>
            <a:prstGeom prst="notchedRightArrow">
              <a:avLst>
                <a:gd name="adj1" fmla="val 50000"/>
                <a:gd name="adj2" fmla="val 38641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928688" y="3708103"/>
            <a:ext cx="2928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Replicazione locale</a:t>
            </a:r>
          </a:p>
        </p:txBody>
      </p:sp>
      <p:sp>
        <p:nvSpPr>
          <p:cNvPr id="15367" name="AutoShape 14"/>
          <p:cNvSpPr>
            <a:spLocks noChangeArrowheads="1"/>
          </p:cNvSpPr>
          <p:nvPr/>
        </p:nvSpPr>
        <p:spPr bwMode="auto">
          <a:xfrm rot="18102881" flipH="1">
            <a:off x="2447926" y="3087390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8" name="Text Box 17"/>
          <p:cNvSpPr txBox="1">
            <a:spLocks noChangeArrowheads="1"/>
          </p:cNvSpPr>
          <p:nvPr/>
        </p:nvSpPr>
        <p:spPr bwMode="auto">
          <a:xfrm>
            <a:off x="2977278" y="2444911"/>
            <a:ext cx="2933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monta naturale o </a:t>
            </a:r>
            <a:r>
              <a:rPr lang="it-IT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F.A.</a:t>
            </a:r>
            <a:endParaRPr lang="it-IT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9" name="Text Box 18"/>
          <p:cNvSpPr txBox="1">
            <a:spLocks noChangeArrowheads="1"/>
          </p:cNvSpPr>
          <p:nvPr/>
        </p:nvSpPr>
        <p:spPr bwMode="auto">
          <a:xfrm>
            <a:off x="3489880" y="1988840"/>
            <a:ext cx="1795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 infetto</a:t>
            </a:r>
          </a:p>
        </p:txBody>
      </p:sp>
      <p:sp>
        <p:nvSpPr>
          <p:cNvPr id="15370" name="AutoShape 19"/>
          <p:cNvSpPr>
            <a:spLocks noChangeArrowheads="1"/>
          </p:cNvSpPr>
          <p:nvPr/>
        </p:nvSpPr>
        <p:spPr bwMode="auto">
          <a:xfrm rot="16200000" flipH="1">
            <a:off x="4002088" y="1364952"/>
            <a:ext cx="762000" cy="485775"/>
          </a:xfrm>
          <a:prstGeom prst="rightArrow">
            <a:avLst>
              <a:gd name="adj1" fmla="val 0"/>
              <a:gd name="adj2" fmla="val 39216"/>
            </a:avLst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71" name="Oval 21"/>
          <p:cNvSpPr>
            <a:spLocks noChangeArrowheads="1"/>
          </p:cNvSpPr>
          <p:nvPr/>
        </p:nvSpPr>
        <p:spPr bwMode="auto">
          <a:xfrm>
            <a:off x="557064" y="1143000"/>
            <a:ext cx="990600" cy="990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639857" y="1305954"/>
            <a:ext cx="7900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3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</a:t>
            </a:r>
            <a:endParaRPr lang="it-IT" sz="3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WordArt 18"/>
          <p:cNvSpPr>
            <a:spLocks noChangeArrowheads="1" noChangeShapeType="1" noTextEdit="1"/>
          </p:cNvSpPr>
          <p:nvPr/>
        </p:nvSpPr>
        <p:spPr bwMode="auto">
          <a:xfrm>
            <a:off x="800795" y="458660"/>
            <a:ext cx="7443613" cy="81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ACUTA per VIA GENITALE</a:t>
            </a:r>
            <a:endParaRPr lang="it-IT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4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 rot="5400000">
            <a:off x="2027535" y="5709071"/>
            <a:ext cx="1454993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5464994">
            <a:off x="4238625" y="4799013"/>
            <a:ext cx="1066800" cy="609600"/>
            <a:chOff x="2740" y="2327"/>
            <a:chExt cx="807" cy="439"/>
          </a:xfrm>
        </p:grpSpPr>
        <p:sp>
          <p:nvSpPr>
            <p:cNvPr id="16406" name="AutoShape 4"/>
            <p:cNvSpPr>
              <a:spLocks noChangeArrowheads="1"/>
            </p:cNvSpPr>
            <p:nvPr/>
          </p:nvSpPr>
          <p:spPr bwMode="auto">
            <a:xfrm rot="-62972">
              <a:off x="2740" y="2327"/>
              <a:ext cx="679" cy="390"/>
            </a:xfrm>
            <a:prstGeom prst="notchedRightArrow">
              <a:avLst>
                <a:gd name="adj1" fmla="val 50000"/>
                <a:gd name="adj2" fmla="val 43526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7" name="AutoShape 5"/>
            <p:cNvSpPr>
              <a:spLocks noChangeArrowheads="1"/>
            </p:cNvSpPr>
            <p:nvPr/>
          </p:nvSpPr>
          <p:spPr bwMode="auto">
            <a:xfrm rot="-62972">
              <a:off x="2868" y="2376"/>
              <a:ext cx="679" cy="390"/>
            </a:xfrm>
            <a:prstGeom prst="notchedRightArrow">
              <a:avLst>
                <a:gd name="adj1" fmla="val 50000"/>
                <a:gd name="adj2" fmla="val 43526"/>
              </a:avLst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055522" y="5661248"/>
            <a:ext cx="3478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</a:p>
          <a:p>
            <a:pPr algn="ctr" eaLnBrk="0" hangingPunct="0"/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Equilibrio ospite/virus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902038" y="5059363"/>
            <a:ext cx="2134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RIATTIVAZIONE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058621" y="1316037"/>
            <a:ext cx="2311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RIESCREZIONE</a:t>
            </a:r>
            <a:endParaRPr lang="it-IT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1" name="Oval 9"/>
          <p:cNvSpPr>
            <a:spLocks noChangeArrowheads="1"/>
          </p:cNvSpPr>
          <p:nvPr/>
        </p:nvSpPr>
        <p:spPr bwMode="auto">
          <a:xfrm>
            <a:off x="3203575" y="3068638"/>
            <a:ext cx="2952750" cy="1512887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571426" y="3212976"/>
            <a:ext cx="2220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STRESSANTI</a:t>
            </a:r>
          </a:p>
        </p:txBody>
      </p:sp>
      <p:sp>
        <p:nvSpPr>
          <p:cNvPr id="16393" name="AutoShape 11"/>
          <p:cNvSpPr>
            <a:spLocks noChangeArrowheads="1"/>
          </p:cNvSpPr>
          <p:nvPr/>
        </p:nvSpPr>
        <p:spPr bwMode="auto">
          <a:xfrm rot="16200000" flipV="1">
            <a:off x="7100888" y="46339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AutoShape 13"/>
          <p:cNvSpPr>
            <a:spLocks noChangeArrowheads="1"/>
          </p:cNvSpPr>
          <p:nvPr/>
        </p:nvSpPr>
        <p:spPr bwMode="auto">
          <a:xfrm rot="16200000" flipH="1">
            <a:off x="1557338" y="2266950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651642" y="1401901"/>
            <a:ext cx="23131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Mucosa respiratoria</a:t>
            </a:r>
          </a:p>
          <a:p>
            <a:pPr algn="ctr" eaLnBrk="0" hangingPunct="0"/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genitale</a:t>
            </a:r>
          </a:p>
        </p:txBody>
      </p:sp>
      <p:sp>
        <p:nvSpPr>
          <p:cNvPr id="16396" name="AutoShape 15"/>
          <p:cNvSpPr>
            <a:spLocks noChangeArrowheads="1"/>
          </p:cNvSpPr>
          <p:nvPr/>
        </p:nvSpPr>
        <p:spPr bwMode="auto">
          <a:xfrm rot="16200000" flipH="1">
            <a:off x="1485901" y="3851275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7" name="AutoShape 16"/>
          <p:cNvSpPr>
            <a:spLocks noChangeArrowheads="1"/>
          </p:cNvSpPr>
          <p:nvPr/>
        </p:nvSpPr>
        <p:spPr bwMode="auto">
          <a:xfrm rot="16200000" flipV="1">
            <a:off x="7126288" y="32496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8" name="AutoShape 17"/>
          <p:cNvSpPr>
            <a:spLocks noChangeArrowheads="1"/>
          </p:cNvSpPr>
          <p:nvPr/>
        </p:nvSpPr>
        <p:spPr bwMode="auto">
          <a:xfrm rot="16200000" flipV="1">
            <a:off x="6913563" y="1835150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9" name="AutoShape 18"/>
          <p:cNvSpPr>
            <a:spLocks noChangeArrowheads="1"/>
          </p:cNvSpPr>
          <p:nvPr/>
        </p:nvSpPr>
        <p:spPr bwMode="auto">
          <a:xfrm>
            <a:off x="6540962" y="5493397"/>
            <a:ext cx="695334" cy="95993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0" name="Rectangle 20"/>
          <p:cNvSpPr>
            <a:spLocks noChangeArrowheads="1"/>
          </p:cNvSpPr>
          <p:nvPr/>
        </p:nvSpPr>
        <p:spPr bwMode="auto">
          <a:xfrm>
            <a:off x="651642" y="2852738"/>
            <a:ext cx="22511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Terminazioni</a:t>
            </a:r>
          </a:p>
          <a:p>
            <a:pPr algn="ctr" eaLnBrk="0" hangingPunct="0"/>
            <a:r>
              <a:rPr lang="it-IT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nervose periferiche</a:t>
            </a:r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178290" y="4365625"/>
            <a:ext cx="2997808" cy="83099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Gangli trigemino (IBR)</a:t>
            </a:r>
          </a:p>
          <a:p>
            <a:pPr algn="ctr" eaLnBrk="0" hangingPunct="0"/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sacrali (IPV)</a:t>
            </a:r>
          </a:p>
        </p:txBody>
      </p:sp>
      <p:sp>
        <p:nvSpPr>
          <p:cNvPr id="16402" name="Rectangle 24"/>
          <p:cNvSpPr>
            <a:spLocks noChangeArrowheads="1"/>
          </p:cNvSpPr>
          <p:nvPr/>
        </p:nvSpPr>
        <p:spPr bwMode="auto">
          <a:xfrm>
            <a:off x="6241229" y="3686175"/>
            <a:ext cx="22511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Terminazioni</a:t>
            </a:r>
          </a:p>
          <a:p>
            <a:pPr algn="ctr" eaLnBrk="0" hangingPunct="0"/>
            <a:r>
              <a:rPr lang="it-IT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nervose periferiche</a:t>
            </a:r>
          </a:p>
        </p:txBody>
      </p:sp>
      <p:sp>
        <p:nvSpPr>
          <p:cNvPr id="16403" name="Rectangle 27"/>
          <p:cNvSpPr>
            <a:spLocks noChangeArrowheads="1"/>
          </p:cNvSpPr>
          <p:nvPr/>
        </p:nvSpPr>
        <p:spPr bwMode="auto">
          <a:xfrm>
            <a:off x="6020489" y="2298700"/>
            <a:ext cx="23131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Mucosa respiratoria</a:t>
            </a:r>
          </a:p>
          <a:p>
            <a:pPr algn="ctr" eaLnBrk="0" hangingPunct="0"/>
            <a:r>
              <a:rPr lang="it-IT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genitale</a:t>
            </a:r>
          </a:p>
        </p:txBody>
      </p:sp>
      <p:sp>
        <p:nvSpPr>
          <p:cNvPr id="24" name="WordArt 18"/>
          <p:cNvSpPr>
            <a:spLocks noChangeArrowheads="1" noChangeShapeType="1" noTextEdit="1"/>
          </p:cNvSpPr>
          <p:nvPr/>
        </p:nvSpPr>
        <p:spPr bwMode="auto">
          <a:xfrm>
            <a:off x="1619250" y="417468"/>
            <a:ext cx="5760768" cy="81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</a:p>
        </p:txBody>
      </p:sp>
    </p:spTree>
    <p:extLst>
      <p:ext uri="{BB962C8B-B14F-4D97-AF65-F5344CB8AC3E}">
        <p14:creationId xmlns:p14="http://schemas.microsoft.com/office/powerpoint/2010/main" val="319872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62700"/>
              </p:ext>
            </p:extLst>
          </p:nvPr>
        </p:nvGraphicFramePr>
        <p:xfrm>
          <a:off x="1547664" y="-17868"/>
          <a:ext cx="61531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Immagine bitmap" r:id="rId3" imgW="4982270" imgH="5552381" progId="Paint.Picture">
                  <p:embed/>
                </p:oleObj>
              </mc:Choice>
              <mc:Fallback>
                <p:oleObj name="Immagine bitmap" r:id="rId3" imgW="4982270" imgH="5552381" progId="Paint.Picture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-17868"/>
                        <a:ext cx="61531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1027"/>
          <p:cNvSpPr txBox="1">
            <a:spLocks noChangeArrowheads="1"/>
          </p:cNvSpPr>
          <p:nvPr/>
        </p:nvSpPr>
        <p:spPr bwMode="auto">
          <a:xfrm>
            <a:off x="1900238" y="381000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2400">
                <a:solidFill>
                  <a:srgbClr val="FF643F"/>
                </a:solidFill>
              </a:rPr>
              <a:t>Cervello</a:t>
            </a:r>
          </a:p>
        </p:txBody>
      </p:sp>
      <p:sp>
        <p:nvSpPr>
          <p:cNvPr id="1028" name="Text Box 1028"/>
          <p:cNvSpPr txBox="1">
            <a:spLocks noChangeArrowheads="1"/>
          </p:cNvSpPr>
          <p:nvPr/>
        </p:nvSpPr>
        <p:spPr bwMode="auto">
          <a:xfrm>
            <a:off x="5632450" y="38100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2400">
                <a:solidFill>
                  <a:srgbClr val="FF643F"/>
                </a:solidFill>
              </a:rPr>
              <a:t>Cervelletto</a:t>
            </a:r>
          </a:p>
        </p:txBody>
      </p:sp>
      <p:sp>
        <p:nvSpPr>
          <p:cNvPr id="1029" name="Text Box 1029"/>
          <p:cNvSpPr txBox="1">
            <a:spLocks noChangeArrowheads="1"/>
          </p:cNvSpPr>
          <p:nvPr/>
        </p:nvSpPr>
        <p:spPr bwMode="auto">
          <a:xfrm>
            <a:off x="4800600" y="2438400"/>
            <a:ext cx="1530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2400">
                <a:solidFill>
                  <a:srgbClr val="FF643F"/>
                </a:solidFill>
              </a:rPr>
              <a:t>Ganglio </a:t>
            </a:r>
          </a:p>
          <a:p>
            <a:pPr algn="ctr" eaLnBrk="1" hangingPunct="1"/>
            <a:r>
              <a:rPr lang="it-IT" sz="2400">
                <a:solidFill>
                  <a:srgbClr val="FF643F"/>
                </a:solidFill>
              </a:rPr>
              <a:t>trigemino</a:t>
            </a:r>
          </a:p>
        </p:txBody>
      </p:sp>
      <p:sp>
        <p:nvSpPr>
          <p:cNvPr id="1030" name="Text Box 1030"/>
          <p:cNvSpPr txBox="1">
            <a:spLocks noChangeArrowheads="1"/>
          </p:cNvSpPr>
          <p:nvPr/>
        </p:nvSpPr>
        <p:spPr bwMode="auto">
          <a:xfrm>
            <a:off x="3716338" y="3657600"/>
            <a:ext cx="1719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2400">
                <a:solidFill>
                  <a:srgbClr val="FF643F"/>
                </a:solidFill>
              </a:rPr>
              <a:t>Nervo</a:t>
            </a:r>
          </a:p>
          <a:p>
            <a:pPr algn="ctr" eaLnBrk="1" hangingPunct="1"/>
            <a:r>
              <a:rPr lang="it-IT" sz="2400">
                <a:solidFill>
                  <a:srgbClr val="FF643F"/>
                </a:solidFill>
              </a:rPr>
              <a:t>mascellare</a:t>
            </a:r>
          </a:p>
        </p:txBody>
      </p:sp>
      <p:sp>
        <p:nvSpPr>
          <p:cNvPr id="1031" name="Text Box 1031"/>
          <p:cNvSpPr txBox="1">
            <a:spLocks noChangeArrowheads="1"/>
          </p:cNvSpPr>
          <p:nvPr/>
        </p:nvSpPr>
        <p:spPr bwMode="auto">
          <a:xfrm>
            <a:off x="3527425" y="5791200"/>
            <a:ext cx="3563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1800">
                <a:solidFill>
                  <a:srgbClr val="FF643F"/>
                </a:solidFill>
              </a:rPr>
              <a:t>Trasporto assonale retrogrado</a:t>
            </a:r>
          </a:p>
        </p:txBody>
      </p:sp>
      <p:sp>
        <p:nvSpPr>
          <p:cNvPr id="1032" name="Text Box 1032"/>
          <p:cNvSpPr txBox="1">
            <a:spLocks noChangeArrowheads="1"/>
          </p:cNvSpPr>
          <p:nvPr/>
        </p:nvSpPr>
        <p:spPr bwMode="auto">
          <a:xfrm>
            <a:off x="1412875" y="5067300"/>
            <a:ext cx="129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2400">
                <a:solidFill>
                  <a:srgbClr val="FF643F"/>
                </a:solidFill>
              </a:rPr>
              <a:t>BoHV.1</a:t>
            </a:r>
          </a:p>
        </p:txBody>
      </p:sp>
      <p:sp>
        <p:nvSpPr>
          <p:cNvPr id="1033" name="AutoShape 1033"/>
          <p:cNvSpPr>
            <a:spLocks noChangeArrowheads="1"/>
          </p:cNvSpPr>
          <p:nvPr/>
        </p:nvSpPr>
        <p:spPr bwMode="auto">
          <a:xfrm>
            <a:off x="1752600" y="5486400"/>
            <a:ext cx="152400" cy="528638"/>
          </a:xfrm>
          <a:prstGeom prst="curvedRightArrow">
            <a:avLst>
              <a:gd name="adj1" fmla="val 69375"/>
              <a:gd name="adj2" fmla="val 138750"/>
              <a:gd name="adj3" fmla="val 33333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1034" name="Line 1035"/>
          <p:cNvSpPr>
            <a:spLocks noChangeShapeType="1"/>
          </p:cNvSpPr>
          <p:nvPr/>
        </p:nvSpPr>
        <p:spPr bwMode="auto">
          <a:xfrm flipV="1">
            <a:off x="3429000" y="3886200"/>
            <a:ext cx="136525" cy="38100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5" name="Oval 1036"/>
          <p:cNvSpPr>
            <a:spLocks noChangeArrowheads="1"/>
          </p:cNvSpPr>
          <p:nvPr/>
        </p:nvSpPr>
        <p:spPr bwMode="auto">
          <a:xfrm>
            <a:off x="4362450" y="2514600"/>
            <a:ext cx="133350" cy="155575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2 fig vi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521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40904" y="152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2763392" y="1720850"/>
            <a:ext cx="191611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5593904" y="28194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134867" y="32766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1326704" y="4114800"/>
            <a:ext cx="2362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542479" y="5737225"/>
            <a:ext cx="13065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919629" y="152400"/>
            <a:ext cx="2017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PRIMARIA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836100" y="1676400"/>
            <a:ext cx="23898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defRPr/>
            </a:pPr>
            <a:r>
              <a: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MOLTIPLICAZIONE VIRALE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036224" y="3400425"/>
            <a:ext cx="1102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defRPr/>
            </a:pPr>
            <a:r>
              <a:rPr lang="it-IT" sz="1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ESCREZIONE</a:t>
            </a:r>
          </a:p>
          <a:p>
            <a:pPr algn="ctr">
              <a:defRPr/>
            </a:pPr>
            <a:r>
              <a:rPr lang="it-IT" sz="1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NASALE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580447" y="2781300"/>
            <a:ext cx="9444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</a:p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ANIMALI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095965" y="4051300"/>
            <a:ext cx="27601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defRPr/>
            </a:pPr>
            <a:r>
              <a: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RISPOSTA IMMUNE PRIMARIA</a:t>
            </a:r>
          </a:p>
          <a:p>
            <a:pPr algn="ctr">
              <a:defRPr/>
            </a:pPr>
            <a:endParaRPr lang="it-IT" sz="1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ARRESTO DELL’ESCREZIONE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55993" y="5743575"/>
            <a:ext cx="1236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defRPr/>
            </a:pPr>
            <a:r>
              <a: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PORTATORE </a:t>
            </a:r>
          </a:p>
          <a:p>
            <a:pPr algn="ctr">
              <a:defRPr/>
            </a:pPr>
            <a:r>
              <a: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LATENTE</a:t>
            </a:r>
          </a:p>
        </p:txBody>
      </p:sp>
      <p:sp>
        <p:nvSpPr>
          <p:cNvPr id="15" name="WordArt 18"/>
          <p:cNvSpPr>
            <a:spLocks noChangeArrowheads="1" noChangeShapeType="1" noTextEdit="1"/>
          </p:cNvSpPr>
          <p:nvPr/>
        </p:nvSpPr>
        <p:spPr bwMode="auto">
          <a:xfrm>
            <a:off x="4689227" y="249800"/>
            <a:ext cx="4131245" cy="5664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  <a:endParaRPr lang="it-IT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049267" y="4133222"/>
            <a:ext cx="4992447" cy="73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ts val="0"/>
              </a:spcBef>
              <a:defRPr/>
            </a:pPr>
            <a:r>
              <a:rPr lang="fr-F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Trasporto</a:t>
            </a:r>
            <a:r>
              <a:rPr lang="fr-FR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via </a:t>
            </a:r>
            <a:r>
              <a:rPr lang="fr-FR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assonale</a:t>
            </a:r>
            <a:r>
              <a:rPr lang="fr-F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retrogrado</a:t>
            </a:r>
            <a:endParaRPr lang="fr-FR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fr-FR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localizzazione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ganglio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nervoso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regionale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084168" y="6426689"/>
            <a:ext cx="1872208" cy="38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535662" y="5229200"/>
            <a:ext cx="284872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PERSISTENZA VIRALE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5400000">
            <a:off x="6643675" y="5907051"/>
            <a:ext cx="685800" cy="3333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1547813" y="2821137"/>
            <a:ext cx="5976937" cy="1462087"/>
          </a:xfrm>
          <a:prstGeom prst="downArrowCallout">
            <a:avLst>
              <a:gd name="adj1" fmla="val 102199"/>
              <a:gd name="adj2" fmla="val 102199"/>
              <a:gd name="adj3" fmla="val 16667"/>
              <a:gd name="adj4" fmla="val 66667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45791" dir="18221404" algn="ctr" rotWithShape="0">
              <a:srgbClr val="FF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 rot="1864697">
            <a:off x="2286000" y="2225824"/>
            <a:ext cx="163513" cy="762000"/>
          </a:xfrm>
          <a:prstGeom prst="curvedRightArrow">
            <a:avLst>
              <a:gd name="adj1" fmla="val 93204"/>
              <a:gd name="adj2" fmla="val 186407"/>
              <a:gd name="adj3" fmla="val 33333"/>
            </a:avLst>
          </a:prstGeom>
          <a:noFill/>
          <a:ln>
            <a:solidFill>
              <a:srgbClr val="C00000"/>
            </a:solidFill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821134" y="1844824"/>
            <a:ext cx="33969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defRPr/>
            </a:pP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PRIMARIA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2363991" y="2987824"/>
            <a:ext cx="4311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GUARIGIONE CLINICA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2917279" y="4564212"/>
            <a:ext cx="3566617" cy="584775"/>
          </a:xfrm>
          <a:prstGeom prst="rect">
            <a:avLst/>
          </a:prstGeom>
          <a:noFill/>
          <a:ln w="76200" cmpd="tri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32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LATENTE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19100" y="5934075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STIPITI VACCINALI INDUCONO 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LATENZA!</a:t>
            </a: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7" name="AutoShape 14"/>
          <p:cNvSpPr>
            <a:spLocks noChangeArrowheads="1"/>
          </p:cNvSpPr>
          <p:nvPr/>
        </p:nvSpPr>
        <p:spPr bwMode="auto">
          <a:xfrm rot="19735303" flipH="1">
            <a:off x="6858000" y="2225824"/>
            <a:ext cx="163513" cy="762000"/>
          </a:xfrm>
          <a:prstGeom prst="curvedRightArrow">
            <a:avLst>
              <a:gd name="adj1" fmla="val 93204"/>
              <a:gd name="adj2" fmla="val 186407"/>
              <a:gd name="adj3" fmla="val 33333"/>
            </a:avLst>
          </a:prstGeom>
          <a:noFill/>
          <a:ln>
            <a:solidFill>
              <a:srgbClr val="C00000"/>
            </a:solidFill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8" name="Picture 17" descr="Cow_ea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38200"/>
            <a:ext cx="11430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8"/>
          <p:cNvSpPr>
            <a:spLocks noChangeArrowheads="1" noChangeShapeType="1" noTextEdit="1"/>
          </p:cNvSpPr>
          <p:nvPr/>
        </p:nvSpPr>
        <p:spPr bwMode="auto">
          <a:xfrm>
            <a:off x="2453989" y="610721"/>
            <a:ext cx="4131245" cy="5664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  <a:endParaRPr lang="it-IT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149225" y="2708920"/>
            <a:ext cx="6366991" cy="37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persistente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organismo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Presenza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genoma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virale non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integrato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Assenza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moltiplicazione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virale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Livelli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trascrizione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traduzione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ridotti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Assenza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virioni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generazione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Assenza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lesioni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cellulari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Assenza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stimolazione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immunitaria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sensitivo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latente: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BoHV.1: LRT (</a:t>
            </a:r>
            <a:r>
              <a:rPr lang="fr-FR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latency-related</a:t>
            </a:r>
            <a:r>
              <a:rPr lang="fr-FR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transcript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2339752" y="1102345"/>
            <a:ext cx="676672" cy="454447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83568" y="931168"/>
            <a:ext cx="1512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16424" y="1067834"/>
            <a:ext cx="4392488" cy="5011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GANGLI DEL 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TRIGEMINO, TORACICI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107376" y="1908378"/>
            <a:ext cx="1944216" cy="426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GANGLI SACRALI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430704" y="1880893"/>
            <a:ext cx="676672" cy="454447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30640" y="1845348"/>
            <a:ext cx="2044080" cy="62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IPV/IBP</a:t>
            </a:r>
          </a:p>
        </p:txBody>
      </p:sp>
      <p:sp>
        <p:nvSpPr>
          <p:cNvPr id="10" name="WordArt 18"/>
          <p:cNvSpPr>
            <a:spLocks noChangeArrowheads="1" noChangeShapeType="1" noTextEdit="1"/>
          </p:cNvSpPr>
          <p:nvPr/>
        </p:nvSpPr>
        <p:spPr bwMode="auto">
          <a:xfrm>
            <a:off x="2195736" y="249800"/>
            <a:ext cx="4131245" cy="5664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  <a:endParaRPr lang="it-IT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Oval 7"/>
          <p:cNvSpPr>
            <a:spLocks noChangeArrowheads="1"/>
          </p:cNvSpPr>
          <p:nvPr/>
        </p:nvSpPr>
        <p:spPr bwMode="auto">
          <a:xfrm>
            <a:off x="442118" y="1268760"/>
            <a:ext cx="8281988" cy="26638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2051720" y="2420888"/>
            <a:ext cx="467481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it-IT" sz="2400" b="1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-gene </a:t>
            </a:r>
            <a:r>
              <a:rPr lang="it-IT" sz="2400" b="1" u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TK </a:t>
            </a:r>
            <a:r>
              <a:rPr lang="it-IT" sz="2400" b="1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poco presente</a:t>
            </a:r>
          </a:p>
          <a:p>
            <a:pPr algn="ctr" eaLnBrk="0" hangingPunct="0">
              <a:lnSpc>
                <a:spcPct val="110000"/>
              </a:lnSpc>
            </a:pPr>
            <a:r>
              <a:rPr lang="it-IT" sz="2400" b="1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-lento metabolismo</a:t>
            </a:r>
          </a:p>
          <a:p>
            <a:pPr algn="ctr" eaLnBrk="0" hangingPunct="0">
              <a:lnSpc>
                <a:spcPct val="110000"/>
              </a:lnSpc>
            </a:pPr>
            <a:r>
              <a:rPr lang="it-IT" sz="2400" b="1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-MHC1* poco esposti</a:t>
            </a:r>
          </a:p>
        </p:txBody>
      </p:sp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1450975" y="2014836"/>
            <a:ext cx="62642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it-IT" sz="2000" b="1" u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prestano meglio a nascondere il virus: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937064" y="1374312"/>
            <a:ext cx="529209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u="non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CELLULE dei GANGLI</a:t>
            </a:r>
            <a:endParaRPr lang="it-IT" sz="36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5650" y="4538935"/>
            <a:ext cx="453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PORTATORE LATENTE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09024" y="5839098"/>
            <a:ext cx="3605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400" b="1" u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Contagiante solo in fase di </a:t>
            </a:r>
          </a:p>
          <a:p>
            <a:pPr algn="ctr" eaLnBrk="0" hangingPunct="0">
              <a:defRPr/>
            </a:pPr>
            <a:r>
              <a:rPr lang="it-IT" sz="2400" b="1" u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SLATENTIZZAZIONE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-7720626" flipH="1" flipV="1">
            <a:off x="2234406" y="5579542"/>
            <a:ext cx="1347787" cy="438150"/>
          </a:xfrm>
          <a:prstGeom prst="curvedUpArrow">
            <a:avLst>
              <a:gd name="adj1" fmla="val 48819"/>
              <a:gd name="adj2" fmla="val 97609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WordArt 18"/>
          <p:cNvSpPr>
            <a:spLocks noChangeArrowheads="1" noChangeShapeType="1" noTextEdit="1"/>
          </p:cNvSpPr>
          <p:nvPr/>
        </p:nvSpPr>
        <p:spPr bwMode="auto">
          <a:xfrm>
            <a:off x="2267744" y="249800"/>
            <a:ext cx="4131245" cy="5664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  <a:endParaRPr lang="it-IT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99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7"/>
          <p:cNvSpPr>
            <a:spLocks noChangeArrowheads="1"/>
          </p:cNvSpPr>
          <p:nvPr/>
        </p:nvSpPr>
        <p:spPr bwMode="auto">
          <a:xfrm>
            <a:off x="4831053" y="4267200"/>
            <a:ext cx="4312948" cy="2590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383563" y="335753"/>
            <a:ext cx="5924741" cy="53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Principali</a:t>
            </a:r>
            <a:r>
              <a:rPr 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Herpesvirus </a:t>
            </a:r>
            <a:r>
              <a:rPr lang="fr-FR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animali</a:t>
            </a:r>
            <a:endParaRPr lang="fr-FR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32040" y="4782352"/>
            <a:ext cx="222458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0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Lymphocryptovirus</a:t>
            </a:r>
            <a:endParaRPr lang="fr-FR" sz="2000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HHV-4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897264" y="2276476"/>
            <a:ext cx="4224511" cy="187260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64088" y="2804735"/>
            <a:ext cx="331249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FR" sz="20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Citomegalovirus</a:t>
            </a:r>
            <a:endParaRPr lang="fr-FR" sz="2000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HHV-5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71438" y="1782764"/>
            <a:ext cx="4716462" cy="494188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38951" y="2276872"/>
            <a:ext cx="1904432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4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Varicellovirus</a:t>
            </a:r>
            <a:endParaRPr lang="fr-FR" sz="2400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fr-FR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BoHV-1</a:t>
            </a:r>
          </a:p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BoHV-5</a:t>
            </a:r>
          </a:p>
          <a:p>
            <a:pPr algn="ctr" eaLnBrk="0" hangingPunct="0">
              <a:defRPr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CaHV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CpHV-1</a:t>
            </a:r>
          </a:p>
          <a:p>
            <a:pPr algn="ctr" eaLnBrk="0" hangingPunct="0"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CvHV-1</a:t>
            </a:r>
          </a:p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CvHV-2</a:t>
            </a:r>
          </a:p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EHV-1</a:t>
            </a:r>
          </a:p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EHV-4</a:t>
            </a:r>
          </a:p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FeHV-1</a:t>
            </a:r>
          </a:p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HHV-3</a:t>
            </a:r>
          </a:p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SuHV-1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124886" y="974082"/>
            <a:ext cx="4212307" cy="6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Herpesviridae</a:t>
            </a:r>
            <a:endParaRPr lang="fr-FR" sz="24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43095" y="2924944"/>
            <a:ext cx="1806905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4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Simplexvirus</a:t>
            </a:r>
            <a:endParaRPr lang="fr-FR" sz="2400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BoHV-2</a:t>
            </a:r>
          </a:p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HHV-1</a:t>
            </a:r>
          </a:p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HHV-2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51112" y="2348880"/>
            <a:ext cx="383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4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Subfamily</a:t>
            </a:r>
            <a:r>
              <a:rPr lang="fr-FR" sz="2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Betaherpesvirinae</a:t>
            </a:r>
            <a:endParaRPr lang="fr-FR" sz="28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88024" y="4369752"/>
            <a:ext cx="4464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FR" sz="2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Subfamily</a:t>
            </a:r>
            <a:r>
              <a:rPr lang="fr-FR" sz="22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Gammaherpesvirinae</a:t>
            </a:r>
            <a:r>
              <a:rPr lang="fr-FR" sz="22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2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498381" y="5489937"/>
            <a:ext cx="1280799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0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Macavirus</a:t>
            </a:r>
            <a:endParaRPr lang="fr-FR" sz="2000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OvHV-2</a:t>
            </a:r>
          </a:p>
          <a:p>
            <a:pPr algn="ctr" eaLnBrk="0" hangingPunct="0">
              <a:defRPr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BoHV-6</a:t>
            </a:r>
          </a:p>
          <a:p>
            <a:pPr algn="ctr" eaLnBrk="0" hangingPunct="0">
              <a:defRPr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AlHV-1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7302540" y="606315"/>
            <a:ext cx="1552008" cy="1444807"/>
            <a:chOff x="3312" y="960"/>
            <a:chExt cx="2280" cy="2400"/>
          </a:xfrm>
        </p:grpSpPr>
        <p:pic>
          <p:nvPicPr>
            <p:cNvPr id="17" name="Picture 2" descr="herp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0"/>
              <a:ext cx="2280" cy="2400"/>
            </a:xfrm>
            <a:prstGeom prst="rect">
              <a:avLst/>
            </a:prstGeom>
            <a:noFill/>
            <a:ln w="9525">
              <a:solidFill>
                <a:srgbClr val="FF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3312" y="960"/>
              <a:ext cx="2256" cy="2400"/>
            </a:xfrm>
            <a:prstGeom prst="rect">
              <a:avLst/>
            </a:prstGeom>
            <a:noFill/>
            <a:ln w="28575">
              <a:solidFill>
                <a:srgbClr val="FF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364088" y="3441194"/>
            <a:ext cx="331249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FR" sz="20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Roseolovirus</a:t>
            </a:r>
            <a:endParaRPr lang="fr-FR" sz="2000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HHV-6 e HHV-7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125246" y="5820176"/>
            <a:ext cx="158492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0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Rhadinovirus</a:t>
            </a:r>
            <a:endParaRPr lang="fr-FR" sz="2000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HHV-8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50925" y="1880798"/>
            <a:ext cx="3996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4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Subfamily</a:t>
            </a:r>
            <a:r>
              <a:rPr lang="fr-FR" sz="2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Alphaherpesvirinae</a:t>
            </a:r>
            <a:endParaRPr lang="fr-FR" sz="28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1691680" y="6003811"/>
            <a:ext cx="403192" cy="377517"/>
          </a:xfrm>
          <a:prstGeom prst="rightArrow">
            <a:avLst>
              <a:gd name="adj1" fmla="val 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144826" y="6023302"/>
            <a:ext cx="1594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Varicella-zooster</a:t>
            </a:r>
            <a:endParaRPr lang="it-IT" dirty="0"/>
          </a:p>
        </p:txBody>
      </p:sp>
      <p:sp>
        <p:nvSpPr>
          <p:cNvPr id="22" name="Freccia a destra 21"/>
          <p:cNvSpPr/>
          <p:nvPr/>
        </p:nvSpPr>
        <p:spPr>
          <a:xfrm>
            <a:off x="6444208" y="5103139"/>
            <a:ext cx="265959" cy="377517"/>
          </a:xfrm>
          <a:prstGeom prst="rightArrow">
            <a:avLst>
              <a:gd name="adj1" fmla="val 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700951" y="5147376"/>
            <a:ext cx="1230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Epstein-Barr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5053576" y="6381328"/>
            <a:ext cx="1750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Sarcoma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Kaposi?)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1763688" y="2985329"/>
            <a:ext cx="5652045" cy="2649958"/>
          </a:xfrm>
          <a:prstGeom prst="downArrowCallout">
            <a:avLst>
              <a:gd name="adj1" fmla="val 66001"/>
              <a:gd name="adj2" fmla="val 68068"/>
              <a:gd name="adj3" fmla="val 17171"/>
              <a:gd name="adj4" fmla="val 77316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45791" dir="18221404" algn="ctr" rotWithShape="0">
              <a:srgbClr val="FFFF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495128" y="3212976"/>
            <a:ext cx="60486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ts val="0"/>
              </a:spcBef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MALATTIE INTERCORRENTI (BVDV, PI-3)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SOMMINISTRAZIONE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FARMACI</a:t>
            </a:r>
          </a:p>
          <a:p>
            <a:pPr algn="ctr">
              <a:spcBef>
                <a:spcPts val="0"/>
              </a:spcBef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TRASPORTO</a:t>
            </a:r>
          </a:p>
          <a:p>
            <a:pPr algn="ctr">
              <a:spcBef>
                <a:spcPts val="0"/>
              </a:spcBef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PARTO</a:t>
            </a:r>
          </a:p>
        </p:txBody>
      </p:sp>
      <p:pic>
        <p:nvPicPr>
          <p:cNvPr id="17412" name="Picture 15" descr="Cow_ea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4664"/>
            <a:ext cx="11430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22"/>
          <p:cNvSpPr>
            <a:spLocks noChangeArrowheads="1"/>
          </p:cNvSpPr>
          <p:nvPr/>
        </p:nvSpPr>
        <p:spPr bwMode="auto">
          <a:xfrm>
            <a:off x="2209184" y="5820001"/>
            <a:ext cx="4620559" cy="830997"/>
          </a:xfrm>
          <a:prstGeom prst="rect">
            <a:avLst/>
          </a:prstGeom>
          <a:noFill/>
          <a:ln w="76200" cmpd="tri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RIATTIVAZIONE con ELIMINAZIONE</a:t>
            </a:r>
          </a:p>
          <a:p>
            <a:pPr algn="ctr" eaLnBrk="1" hangingPunct="1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e/o SINTOMI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49677" y="1468115"/>
            <a:ext cx="2134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RIATTIVAZIONE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077077" y="946561"/>
            <a:ext cx="1364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FARMACI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298292" y="2367929"/>
            <a:ext cx="109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 rot="8211464">
            <a:off x="3236545" y="1081529"/>
            <a:ext cx="1139825" cy="160466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WordArt 18"/>
          <p:cNvSpPr>
            <a:spLocks noChangeArrowheads="1" noChangeShapeType="1" noTextEdit="1"/>
          </p:cNvSpPr>
          <p:nvPr/>
        </p:nvSpPr>
        <p:spPr bwMode="auto">
          <a:xfrm>
            <a:off x="2267744" y="249800"/>
            <a:ext cx="4131245" cy="5664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  <a:endParaRPr lang="it-IT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445233" y="1628800"/>
            <a:ext cx="3179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4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IMMUNODEPRESSIONE</a:t>
            </a:r>
            <a:endParaRPr lang="it-IT" sz="24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25"/>
          <p:cNvGrpSpPr>
            <a:grpSpLocks/>
          </p:cNvGrpSpPr>
          <p:nvPr/>
        </p:nvGrpSpPr>
        <p:grpSpPr bwMode="auto">
          <a:xfrm>
            <a:off x="1925639" y="1484784"/>
            <a:ext cx="5510213" cy="3684587"/>
            <a:chOff x="475" y="943"/>
            <a:chExt cx="3471" cy="2321"/>
          </a:xfrm>
        </p:grpSpPr>
        <p:sp>
          <p:nvSpPr>
            <p:cNvPr id="18443" name="Oval 4"/>
            <p:cNvSpPr>
              <a:spLocks noChangeArrowheads="1"/>
            </p:cNvSpPr>
            <p:nvPr/>
          </p:nvSpPr>
          <p:spPr bwMode="auto">
            <a:xfrm>
              <a:off x="475" y="943"/>
              <a:ext cx="1123" cy="37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44" name="Freeform 5"/>
            <p:cNvSpPr>
              <a:spLocks/>
            </p:cNvSpPr>
            <p:nvPr/>
          </p:nvSpPr>
          <p:spPr bwMode="auto">
            <a:xfrm>
              <a:off x="1284" y="1272"/>
              <a:ext cx="1824" cy="1320"/>
            </a:xfrm>
            <a:custGeom>
              <a:avLst/>
              <a:gdLst>
                <a:gd name="T0" fmla="*/ 0 w 1824"/>
                <a:gd name="T1" fmla="*/ 0 h 1320"/>
                <a:gd name="T2" fmla="*/ 48 w 1824"/>
                <a:gd name="T3" fmla="*/ 120 h 1320"/>
                <a:gd name="T4" fmla="*/ 96 w 1824"/>
                <a:gd name="T5" fmla="*/ 156 h 1320"/>
                <a:gd name="T6" fmla="*/ 192 w 1824"/>
                <a:gd name="T7" fmla="*/ 264 h 1320"/>
                <a:gd name="T8" fmla="*/ 312 w 1824"/>
                <a:gd name="T9" fmla="*/ 420 h 1320"/>
                <a:gd name="T10" fmla="*/ 432 w 1824"/>
                <a:gd name="T11" fmla="*/ 540 h 1320"/>
                <a:gd name="T12" fmla="*/ 456 w 1824"/>
                <a:gd name="T13" fmla="*/ 576 h 1320"/>
                <a:gd name="T14" fmla="*/ 504 w 1824"/>
                <a:gd name="T15" fmla="*/ 600 h 1320"/>
                <a:gd name="T16" fmla="*/ 552 w 1824"/>
                <a:gd name="T17" fmla="*/ 648 h 1320"/>
                <a:gd name="T18" fmla="*/ 588 w 1824"/>
                <a:gd name="T19" fmla="*/ 660 h 1320"/>
                <a:gd name="T20" fmla="*/ 936 w 1824"/>
                <a:gd name="T21" fmla="*/ 804 h 1320"/>
                <a:gd name="T22" fmla="*/ 1284 w 1824"/>
                <a:gd name="T23" fmla="*/ 876 h 1320"/>
                <a:gd name="T24" fmla="*/ 1452 w 1824"/>
                <a:gd name="T25" fmla="*/ 924 h 1320"/>
                <a:gd name="T26" fmla="*/ 1488 w 1824"/>
                <a:gd name="T27" fmla="*/ 936 h 1320"/>
                <a:gd name="T28" fmla="*/ 1632 w 1824"/>
                <a:gd name="T29" fmla="*/ 1080 h 1320"/>
                <a:gd name="T30" fmla="*/ 1824 w 1824"/>
                <a:gd name="T31" fmla="*/ 1320 h 13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24"/>
                <a:gd name="T49" fmla="*/ 0 h 1320"/>
                <a:gd name="T50" fmla="*/ 1824 w 1824"/>
                <a:gd name="T51" fmla="*/ 1320 h 13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24" h="1320">
                  <a:moveTo>
                    <a:pt x="0" y="0"/>
                  </a:moveTo>
                  <a:cubicBezTo>
                    <a:pt x="7" y="21"/>
                    <a:pt x="29" y="98"/>
                    <a:pt x="48" y="120"/>
                  </a:cubicBezTo>
                  <a:cubicBezTo>
                    <a:pt x="61" y="135"/>
                    <a:pt x="81" y="143"/>
                    <a:pt x="96" y="156"/>
                  </a:cubicBezTo>
                  <a:cubicBezTo>
                    <a:pt x="131" y="186"/>
                    <a:pt x="163" y="229"/>
                    <a:pt x="192" y="264"/>
                  </a:cubicBezTo>
                  <a:cubicBezTo>
                    <a:pt x="234" y="314"/>
                    <a:pt x="268" y="372"/>
                    <a:pt x="312" y="420"/>
                  </a:cubicBezTo>
                  <a:cubicBezTo>
                    <a:pt x="350" y="462"/>
                    <a:pt x="401" y="493"/>
                    <a:pt x="432" y="540"/>
                  </a:cubicBezTo>
                  <a:cubicBezTo>
                    <a:pt x="440" y="552"/>
                    <a:pt x="445" y="567"/>
                    <a:pt x="456" y="576"/>
                  </a:cubicBezTo>
                  <a:cubicBezTo>
                    <a:pt x="470" y="587"/>
                    <a:pt x="490" y="589"/>
                    <a:pt x="504" y="600"/>
                  </a:cubicBezTo>
                  <a:cubicBezTo>
                    <a:pt x="522" y="614"/>
                    <a:pt x="534" y="635"/>
                    <a:pt x="552" y="648"/>
                  </a:cubicBezTo>
                  <a:cubicBezTo>
                    <a:pt x="562" y="655"/>
                    <a:pt x="577" y="654"/>
                    <a:pt x="588" y="660"/>
                  </a:cubicBezTo>
                  <a:cubicBezTo>
                    <a:pt x="714" y="729"/>
                    <a:pt x="788" y="783"/>
                    <a:pt x="936" y="804"/>
                  </a:cubicBezTo>
                  <a:cubicBezTo>
                    <a:pt x="1048" y="841"/>
                    <a:pt x="1169" y="847"/>
                    <a:pt x="1284" y="876"/>
                  </a:cubicBezTo>
                  <a:cubicBezTo>
                    <a:pt x="1341" y="890"/>
                    <a:pt x="1396" y="905"/>
                    <a:pt x="1452" y="924"/>
                  </a:cubicBezTo>
                  <a:cubicBezTo>
                    <a:pt x="1464" y="928"/>
                    <a:pt x="1488" y="936"/>
                    <a:pt x="1488" y="936"/>
                  </a:cubicBezTo>
                  <a:cubicBezTo>
                    <a:pt x="1527" y="975"/>
                    <a:pt x="1600" y="1031"/>
                    <a:pt x="1632" y="1080"/>
                  </a:cubicBezTo>
                  <a:cubicBezTo>
                    <a:pt x="1688" y="1164"/>
                    <a:pt x="1753" y="1249"/>
                    <a:pt x="1824" y="1320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45" name="Freeform 6"/>
            <p:cNvSpPr>
              <a:spLocks/>
            </p:cNvSpPr>
            <p:nvPr/>
          </p:nvSpPr>
          <p:spPr bwMode="auto">
            <a:xfrm>
              <a:off x="2982" y="2610"/>
              <a:ext cx="114" cy="312"/>
            </a:xfrm>
            <a:custGeom>
              <a:avLst/>
              <a:gdLst>
                <a:gd name="T0" fmla="*/ 114 w 114"/>
                <a:gd name="T1" fmla="*/ 0 h 312"/>
                <a:gd name="T2" fmla="*/ 66 w 114"/>
                <a:gd name="T3" fmla="*/ 72 h 312"/>
                <a:gd name="T4" fmla="*/ 18 w 114"/>
                <a:gd name="T5" fmla="*/ 132 h 312"/>
                <a:gd name="T6" fmla="*/ 6 w 114"/>
                <a:gd name="T7" fmla="*/ 168 h 312"/>
                <a:gd name="T8" fmla="*/ 0 w 114"/>
                <a:gd name="T9" fmla="*/ 186 h 312"/>
                <a:gd name="T10" fmla="*/ 12 w 114"/>
                <a:gd name="T11" fmla="*/ 312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312"/>
                <a:gd name="T20" fmla="*/ 114 w 114"/>
                <a:gd name="T21" fmla="*/ 312 h 3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312">
                  <a:moveTo>
                    <a:pt x="114" y="0"/>
                  </a:moveTo>
                  <a:cubicBezTo>
                    <a:pt x="101" y="19"/>
                    <a:pt x="84" y="54"/>
                    <a:pt x="66" y="72"/>
                  </a:cubicBezTo>
                  <a:cubicBezTo>
                    <a:pt x="50" y="88"/>
                    <a:pt x="26" y="109"/>
                    <a:pt x="18" y="132"/>
                  </a:cubicBezTo>
                  <a:cubicBezTo>
                    <a:pt x="14" y="144"/>
                    <a:pt x="10" y="156"/>
                    <a:pt x="6" y="168"/>
                  </a:cubicBezTo>
                  <a:cubicBezTo>
                    <a:pt x="4" y="174"/>
                    <a:pt x="0" y="186"/>
                    <a:pt x="0" y="186"/>
                  </a:cubicBezTo>
                  <a:cubicBezTo>
                    <a:pt x="3" y="227"/>
                    <a:pt x="12" y="271"/>
                    <a:pt x="12" y="312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46" name="Freeform 7"/>
            <p:cNvSpPr>
              <a:spLocks/>
            </p:cNvSpPr>
            <p:nvPr/>
          </p:nvSpPr>
          <p:spPr bwMode="auto">
            <a:xfrm>
              <a:off x="3102" y="2512"/>
              <a:ext cx="420" cy="98"/>
            </a:xfrm>
            <a:custGeom>
              <a:avLst/>
              <a:gdLst>
                <a:gd name="T0" fmla="*/ 0 w 420"/>
                <a:gd name="T1" fmla="*/ 98 h 98"/>
                <a:gd name="T2" fmla="*/ 78 w 420"/>
                <a:gd name="T3" fmla="*/ 62 h 98"/>
                <a:gd name="T4" fmla="*/ 132 w 420"/>
                <a:gd name="T5" fmla="*/ 26 h 98"/>
                <a:gd name="T6" fmla="*/ 258 w 420"/>
                <a:gd name="T7" fmla="*/ 2 h 98"/>
                <a:gd name="T8" fmla="*/ 360 w 420"/>
                <a:gd name="T9" fmla="*/ 14 h 98"/>
                <a:gd name="T10" fmla="*/ 420 w 420"/>
                <a:gd name="T11" fmla="*/ 6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0"/>
                <a:gd name="T19" fmla="*/ 0 h 98"/>
                <a:gd name="T20" fmla="*/ 420 w 420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0" h="98">
                  <a:moveTo>
                    <a:pt x="0" y="98"/>
                  </a:moveTo>
                  <a:cubicBezTo>
                    <a:pt x="24" y="82"/>
                    <a:pt x="53" y="76"/>
                    <a:pt x="78" y="62"/>
                  </a:cubicBezTo>
                  <a:cubicBezTo>
                    <a:pt x="97" y="51"/>
                    <a:pt x="111" y="33"/>
                    <a:pt x="132" y="26"/>
                  </a:cubicBezTo>
                  <a:cubicBezTo>
                    <a:pt x="176" y="11"/>
                    <a:pt x="210" y="7"/>
                    <a:pt x="258" y="2"/>
                  </a:cubicBezTo>
                  <a:cubicBezTo>
                    <a:pt x="271" y="3"/>
                    <a:pt x="333" y="0"/>
                    <a:pt x="360" y="14"/>
                  </a:cubicBezTo>
                  <a:cubicBezTo>
                    <a:pt x="383" y="26"/>
                    <a:pt x="395" y="62"/>
                    <a:pt x="420" y="62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47" name="Freeform 8"/>
            <p:cNvSpPr>
              <a:spLocks/>
            </p:cNvSpPr>
            <p:nvPr/>
          </p:nvSpPr>
          <p:spPr bwMode="auto">
            <a:xfrm>
              <a:off x="3090" y="2610"/>
              <a:ext cx="210" cy="126"/>
            </a:xfrm>
            <a:custGeom>
              <a:avLst/>
              <a:gdLst>
                <a:gd name="T0" fmla="*/ 0 w 210"/>
                <a:gd name="T1" fmla="*/ 0 h 126"/>
                <a:gd name="T2" fmla="*/ 54 w 210"/>
                <a:gd name="T3" fmla="*/ 6 h 126"/>
                <a:gd name="T4" fmla="*/ 132 w 210"/>
                <a:gd name="T5" fmla="*/ 42 h 126"/>
                <a:gd name="T6" fmla="*/ 156 w 210"/>
                <a:gd name="T7" fmla="*/ 60 h 126"/>
                <a:gd name="T8" fmla="*/ 192 w 210"/>
                <a:gd name="T9" fmla="*/ 84 h 126"/>
                <a:gd name="T10" fmla="*/ 210 w 210"/>
                <a:gd name="T11" fmla="*/ 126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0"/>
                <a:gd name="T19" fmla="*/ 0 h 126"/>
                <a:gd name="T20" fmla="*/ 210 w 210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0" h="126">
                  <a:moveTo>
                    <a:pt x="0" y="0"/>
                  </a:moveTo>
                  <a:cubicBezTo>
                    <a:pt x="18" y="2"/>
                    <a:pt x="36" y="2"/>
                    <a:pt x="54" y="6"/>
                  </a:cubicBezTo>
                  <a:cubicBezTo>
                    <a:pt x="81" y="13"/>
                    <a:pt x="104" y="35"/>
                    <a:pt x="132" y="42"/>
                  </a:cubicBezTo>
                  <a:cubicBezTo>
                    <a:pt x="140" y="48"/>
                    <a:pt x="148" y="54"/>
                    <a:pt x="156" y="60"/>
                  </a:cubicBezTo>
                  <a:cubicBezTo>
                    <a:pt x="168" y="68"/>
                    <a:pt x="192" y="84"/>
                    <a:pt x="192" y="84"/>
                  </a:cubicBezTo>
                  <a:cubicBezTo>
                    <a:pt x="205" y="123"/>
                    <a:pt x="195" y="111"/>
                    <a:pt x="210" y="126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48" name="Line 12"/>
            <p:cNvSpPr>
              <a:spLocks noChangeShapeType="1"/>
            </p:cNvSpPr>
            <p:nvPr/>
          </p:nvSpPr>
          <p:spPr bwMode="auto">
            <a:xfrm>
              <a:off x="1680" y="1327"/>
              <a:ext cx="648" cy="53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449" name="Group 13"/>
            <p:cNvGrpSpPr>
              <a:grpSpLocks/>
            </p:cNvGrpSpPr>
            <p:nvPr/>
          </p:nvGrpSpPr>
          <p:grpSpPr bwMode="auto">
            <a:xfrm>
              <a:off x="1454" y="1423"/>
              <a:ext cx="166" cy="206"/>
              <a:chOff x="1338" y="2105"/>
              <a:chExt cx="186" cy="206"/>
            </a:xfrm>
          </p:grpSpPr>
          <p:sp>
            <p:nvSpPr>
              <p:cNvPr id="19002" name="Freeform 14"/>
              <p:cNvSpPr>
                <a:spLocks/>
              </p:cNvSpPr>
              <p:nvPr/>
            </p:nvSpPr>
            <p:spPr bwMode="auto">
              <a:xfrm>
                <a:off x="1338" y="2105"/>
                <a:ext cx="96" cy="61"/>
              </a:xfrm>
              <a:custGeom>
                <a:avLst/>
                <a:gdLst>
                  <a:gd name="T0" fmla="*/ 95 w 96"/>
                  <a:gd name="T1" fmla="*/ 0 h 61"/>
                  <a:gd name="T2" fmla="*/ 0 w 96"/>
                  <a:gd name="T3" fmla="*/ 48 h 61"/>
                  <a:gd name="T4" fmla="*/ 32 w 96"/>
                  <a:gd name="T5" fmla="*/ 60 h 61"/>
                  <a:gd name="T6" fmla="*/ 95 w 96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61"/>
                  <a:gd name="T14" fmla="*/ 96 w 96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61">
                    <a:moveTo>
                      <a:pt x="95" y="0"/>
                    </a:moveTo>
                    <a:lnTo>
                      <a:pt x="0" y="48"/>
                    </a:lnTo>
                    <a:lnTo>
                      <a:pt x="32" y="6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03" name="Freeform 15"/>
              <p:cNvSpPr>
                <a:spLocks/>
              </p:cNvSpPr>
              <p:nvPr/>
            </p:nvSpPr>
            <p:spPr bwMode="auto">
              <a:xfrm>
                <a:off x="1431" y="2105"/>
                <a:ext cx="93" cy="61"/>
              </a:xfrm>
              <a:custGeom>
                <a:avLst/>
                <a:gdLst>
                  <a:gd name="T0" fmla="*/ 0 w 93"/>
                  <a:gd name="T1" fmla="*/ 0 h 61"/>
                  <a:gd name="T2" fmla="*/ 92 w 93"/>
                  <a:gd name="T3" fmla="*/ 48 h 61"/>
                  <a:gd name="T4" fmla="*/ 62 w 93"/>
                  <a:gd name="T5" fmla="*/ 60 h 61"/>
                  <a:gd name="T6" fmla="*/ 0 w 9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1"/>
                  <a:gd name="T14" fmla="*/ 93 w 9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1">
                    <a:moveTo>
                      <a:pt x="0" y="0"/>
                    </a:moveTo>
                    <a:lnTo>
                      <a:pt x="92" y="48"/>
                    </a:lnTo>
                    <a:lnTo>
                      <a:pt x="62" y="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04" name="Freeform 16"/>
              <p:cNvSpPr>
                <a:spLocks/>
              </p:cNvSpPr>
              <p:nvPr/>
            </p:nvSpPr>
            <p:spPr bwMode="auto">
              <a:xfrm>
                <a:off x="1340" y="2155"/>
                <a:ext cx="30" cy="94"/>
              </a:xfrm>
              <a:custGeom>
                <a:avLst/>
                <a:gdLst>
                  <a:gd name="T0" fmla="*/ 0 w 30"/>
                  <a:gd name="T1" fmla="*/ 0 h 94"/>
                  <a:gd name="T2" fmla="*/ 4 w 30"/>
                  <a:gd name="T3" fmla="*/ 93 h 94"/>
                  <a:gd name="T4" fmla="*/ 29 w 30"/>
                  <a:gd name="T5" fmla="*/ 10 h 94"/>
                  <a:gd name="T6" fmla="*/ 0 w 3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4"/>
                  <a:gd name="T14" fmla="*/ 30 w 3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4">
                    <a:moveTo>
                      <a:pt x="0" y="0"/>
                    </a:moveTo>
                    <a:lnTo>
                      <a:pt x="4" y="93"/>
                    </a:lnTo>
                    <a:lnTo>
                      <a:pt x="29" y="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05" name="Freeform 17"/>
              <p:cNvSpPr>
                <a:spLocks/>
              </p:cNvSpPr>
              <p:nvPr/>
            </p:nvSpPr>
            <p:spPr bwMode="auto">
              <a:xfrm>
                <a:off x="1492" y="2151"/>
                <a:ext cx="30" cy="94"/>
              </a:xfrm>
              <a:custGeom>
                <a:avLst/>
                <a:gdLst>
                  <a:gd name="T0" fmla="*/ 29 w 30"/>
                  <a:gd name="T1" fmla="*/ 0 h 94"/>
                  <a:gd name="T2" fmla="*/ 0 w 30"/>
                  <a:gd name="T3" fmla="*/ 12 h 94"/>
                  <a:gd name="T4" fmla="*/ 29 w 30"/>
                  <a:gd name="T5" fmla="*/ 93 h 94"/>
                  <a:gd name="T6" fmla="*/ 29 w 3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4"/>
                  <a:gd name="T14" fmla="*/ 30 w 3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4">
                    <a:moveTo>
                      <a:pt x="29" y="0"/>
                    </a:moveTo>
                    <a:lnTo>
                      <a:pt x="0" y="12"/>
                    </a:lnTo>
                    <a:lnTo>
                      <a:pt x="29" y="9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06" name="Freeform 18"/>
              <p:cNvSpPr>
                <a:spLocks/>
              </p:cNvSpPr>
              <p:nvPr/>
            </p:nvSpPr>
            <p:spPr bwMode="auto">
              <a:xfrm>
                <a:off x="1431" y="2246"/>
                <a:ext cx="93" cy="65"/>
              </a:xfrm>
              <a:custGeom>
                <a:avLst/>
                <a:gdLst>
                  <a:gd name="T0" fmla="*/ 92 w 93"/>
                  <a:gd name="T1" fmla="*/ 0 h 65"/>
                  <a:gd name="T2" fmla="*/ 0 w 93"/>
                  <a:gd name="T3" fmla="*/ 24 h 65"/>
                  <a:gd name="T4" fmla="*/ 2 w 93"/>
                  <a:gd name="T5" fmla="*/ 64 h 65"/>
                  <a:gd name="T6" fmla="*/ 92 w 9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5"/>
                  <a:gd name="T14" fmla="*/ 93 w 9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5">
                    <a:moveTo>
                      <a:pt x="92" y="0"/>
                    </a:moveTo>
                    <a:lnTo>
                      <a:pt x="0" y="24"/>
                    </a:lnTo>
                    <a:lnTo>
                      <a:pt x="2" y="64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07" name="Freeform 19"/>
              <p:cNvSpPr>
                <a:spLocks/>
              </p:cNvSpPr>
              <p:nvPr/>
            </p:nvSpPr>
            <p:spPr bwMode="auto">
              <a:xfrm>
                <a:off x="1368" y="2165"/>
                <a:ext cx="124" cy="106"/>
              </a:xfrm>
              <a:custGeom>
                <a:avLst/>
                <a:gdLst>
                  <a:gd name="T0" fmla="*/ 0 w 124"/>
                  <a:gd name="T1" fmla="*/ 0 h 106"/>
                  <a:gd name="T2" fmla="*/ 63 w 124"/>
                  <a:gd name="T3" fmla="*/ 105 h 106"/>
                  <a:gd name="T4" fmla="*/ 123 w 124"/>
                  <a:gd name="T5" fmla="*/ 0 h 106"/>
                  <a:gd name="T6" fmla="*/ 0 w 124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106"/>
                  <a:gd name="T14" fmla="*/ 124 w 124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106">
                    <a:moveTo>
                      <a:pt x="0" y="0"/>
                    </a:moveTo>
                    <a:lnTo>
                      <a:pt x="63" y="105"/>
                    </a:lnTo>
                    <a:lnTo>
                      <a:pt x="1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08" name="Freeform 20"/>
              <p:cNvSpPr>
                <a:spLocks/>
              </p:cNvSpPr>
              <p:nvPr/>
            </p:nvSpPr>
            <p:spPr bwMode="auto">
              <a:xfrm>
                <a:off x="1368" y="2105"/>
                <a:ext cx="128" cy="61"/>
              </a:xfrm>
              <a:custGeom>
                <a:avLst/>
                <a:gdLst>
                  <a:gd name="T0" fmla="*/ 65 w 128"/>
                  <a:gd name="T1" fmla="*/ 0 h 61"/>
                  <a:gd name="T2" fmla="*/ 0 w 128"/>
                  <a:gd name="T3" fmla="*/ 60 h 61"/>
                  <a:gd name="T4" fmla="*/ 127 w 128"/>
                  <a:gd name="T5" fmla="*/ 60 h 61"/>
                  <a:gd name="T6" fmla="*/ 65 w 128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61"/>
                  <a:gd name="T14" fmla="*/ 128 w 128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61">
                    <a:moveTo>
                      <a:pt x="65" y="0"/>
                    </a:moveTo>
                    <a:lnTo>
                      <a:pt x="0" y="60"/>
                    </a:lnTo>
                    <a:lnTo>
                      <a:pt x="127" y="6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EAEC5E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09" name="Freeform 21"/>
              <p:cNvSpPr>
                <a:spLocks/>
              </p:cNvSpPr>
              <p:nvPr/>
            </p:nvSpPr>
            <p:spPr bwMode="auto">
              <a:xfrm>
                <a:off x="1342" y="2248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89 w 90"/>
                  <a:gd name="T3" fmla="*/ 22 h 63"/>
                  <a:gd name="T4" fmla="*/ 89 w 90"/>
                  <a:gd name="T5" fmla="*/ 62 h 63"/>
                  <a:gd name="T6" fmla="*/ 0 w 9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63"/>
                  <a:gd name="T14" fmla="*/ 90 w 9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63">
                    <a:moveTo>
                      <a:pt x="0" y="0"/>
                    </a:moveTo>
                    <a:lnTo>
                      <a:pt x="89" y="22"/>
                    </a:lnTo>
                    <a:lnTo>
                      <a:pt x="89" y="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10" name="Freeform 22"/>
              <p:cNvSpPr>
                <a:spLocks/>
              </p:cNvSpPr>
              <p:nvPr/>
            </p:nvSpPr>
            <p:spPr bwMode="auto">
              <a:xfrm>
                <a:off x="1433" y="2165"/>
                <a:ext cx="91" cy="106"/>
              </a:xfrm>
              <a:custGeom>
                <a:avLst/>
                <a:gdLst>
                  <a:gd name="T0" fmla="*/ 58 w 91"/>
                  <a:gd name="T1" fmla="*/ 0 h 106"/>
                  <a:gd name="T2" fmla="*/ 0 w 91"/>
                  <a:gd name="T3" fmla="*/ 105 h 106"/>
                  <a:gd name="T4" fmla="*/ 90 w 91"/>
                  <a:gd name="T5" fmla="*/ 81 h 106"/>
                  <a:gd name="T6" fmla="*/ 58 w 91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06"/>
                  <a:gd name="T14" fmla="*/ 91 w 91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06">
                    <a:moveTo>
                      <a:pt x="58" y="0"/>
                    </a:moveTo>
                    <a:lnTo>
                      <a:pt x="0" y="105"/>
                    </a:lnTo>
                    <a:lnTo>
                      <a:pt x="90" y="81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11" name="Freeform 23"/>
              <p:cNvSpPr>
                <a:spLocks/>
              </p:cNvSpPr>
              <p:nvPr/>
            </p:nvSpPr>
            <p:spPr bwMode="auto">
              <a:xfrm>
                <a:off x="1342" y="2165"/>
                <a:ext cx="90" cy="106"/>
              </a:xfrm>
              <a:custGeom>
                <a:avLst/>
                <a:gdLst>
                  <a:gd name="T0" fmla="*/ 26 w 90"/>
                  <a:gd name="T1" fmla="*/ 0 h 106"/>
                  <a:gd name="T2" fmla="*/ 0 w 90"/>
                  <a:gd name="T3" fmla="*/ 81 h 106"/>
                  <a:gd name="T4" fmla="*/ 89 w 90"/>
                  <a:gd name="T5" fmla="*/ 105 h 106"/>
                  <a:gd name="T6" fmla="*/ 26 w 90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06"/>
                  <a:gd name="T14" fmla="*/ 90 w 90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06">
                    <a:moveTo>
                      <a:pt x="26" y="0"/>
                    </a:moveTo>
                    <a:lnTo>
                      <a:pt x="0" y="81"/>
                    </a:lnTo>
                    <a:lnTo>
                      <a:pt x="89" y="105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12" name="Oval 24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6" cy="80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13" name="Oval 25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4" cy="78"/>
              </a:xfrm>
              <a:prstGeom prst="ellipse">
                <a:avLst/>
              </a:prstGeom>
              <a:noFill/>
              <a:ln w="50800">
                <a:solidFill>
                  <a:srgbClr val="0606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14" name="Oval 26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2" cy="76"/>
              </a:xfrm>
              <a:prstGeom prst="ellipse">
                <a:avLst/>
              </a:prstGeom>
              <a:noFill/>
              <a:ln w="50800">
                <a:solidFill>
                  <a:srgbClr val="0C0C0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15" name="Oval 27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0" cy="73"/>
              </a:xfrm>
              <a:prstGeom prst="ellipse">
                <a:avLst/>
              </a:prstGeom>
              <a:noFill/>
              <a:ln w="50800">
                <a:solidFill>
                  <a:srgbClr val="1212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16" name="Oval 28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6" cy="70"/>
              </a:xfrm>
              <a:prstGeom prst="ellipse">
                <a:avLst/>
              </a:prstGeom>
              <a:noFill/>
              <a:ln w="50800">
                <a:solidFill>
                  <a:srgbClr val="18181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17" name="Oval 29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4" cy="67"/>
              </a:xfrm>
              <a:prstGeom prst="ellipse">
                <a:avLst/>
              </a:prstGeom>
              <a:noFill/>
              <a:ln w="50800">
                <a:solidFill>
                  <a:srgbClr val="1E1E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18" name="Oval 30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2" cy="66"/>
              </a:xfrm>
              <a:prstGeom prst="ellipse">
                <a:avLst/>
              </a:prstGeom>
              <a:noFill/>
              <a:ln w="50800">
                <a:solidFill>
                  <a:srgbClr val="2424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19" name="Oval 31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8" cy="61"/>
              </a:xfrm>
              <a:prstGeom prst="ellipse">
                <a:avLst/>
              </a:prstGeom>
              <a:noFill/>
              <a:ln w="50800">
                <a:solidFill>
                  <a:srgbClr val="2A2A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20" name="Oval 32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5" cy="60"/>
              </a:xfrm>
              <a:prstGeom prst="ellipse">
                <a:avLst/>
              </a:prstGeom>
              <a:noFill/>
              <a:ln w="50800">
                <a:solidFill>
                  <a:srgbClr val="3030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21" name="Oval 33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4" cy="57"/>
              </a:xfrm>
              <a:prstGeom prst="ellipse">
                <a:avLst/>
              </a:prstGeom>
              <a:noFill/>
              <a:ln w="50800">
                <a:solidFill>
                  <a:srgbClr val="36363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22" name="Oval 34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9" cy="54"/>
              </a:xfrm>
              <a:prstGeom prst="ellipse">
                <a:avLst/>
              </a:prstGeom>
              <a:noFill/>
              <a:ln w="50800">
                <a:solidFill>
                  <a:srgbClr val="3C3C3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23" name="Oval 35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8" cy="51"/>
              </a:xfrm>
              <a:prstGeom prst="ellipse">
                <a:avLst/>
              </a:prstGeom>
              <a:noFill/>
              <a:ln w="50800">
                <a:solidFill>
                  <a:srgbClr val="43434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24" name="Oval 36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5" cy="50"/>
              </a:xfrm>
              <a:prstGeom prst="ellipse">
                <a:avLst/>
              </a:prstGeom>
              <a:noFill/>
              <a:ln w="50800">
                <a:solidFill>
                  <a:srgbClr val="49494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25" name="Oval 37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52" cy="45"/>
              </a:xfrm>
              <a:prstGeom prst="ellipse">
                <a:avLst/>
              </a:prstGeom>
              <a:noFill/>
              <a:ln w="50800">
                <a:solidFill>
                  <a:srgbClr val="4F4F4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26" name="Oval 38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49" cy="44"/>
              </a:xfrm>
              <a:prstGeom prst="ellipse">
                <a:avLst/>
              </a:prstGeom>
              <a:noFill/>
              <a:ln w="50800">
                <a:solidFill>
                  <a:srgbClr val="55555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27" name="Oval 39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48" cy="44"/>
              </a:xfrm>
              <a:prstGeom prst="ellipse">
                <a:avLst/>
              </a:prstGeom>
              <a:noFill/>
              <a:ln w="50800">
                <a:solidFill>
                  <a:srgbClr val="5B5B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28" name="Oval 40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43" cy="39"/>
              </a:xfrm>
              <a:prstGeom prst="ellipse">
                <a:avLst/>
              </a:prstGeom>
              <a:noFill/>
              <a:ln w="50800">
                <a:solidFill>
                  <a:srgbClr val="61616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29" name="Oval 41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42" cy="38"/>
              </a:xfrm>
              <a:prstGeom prst="ellipse">
                <a:avLst/>
              </a:prstGeom>
              <a:noFill/>
              <a:ln w="50800">
                <a:solidFill>
                  <a:srgbClr val="6767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30" name="Oval 42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39" cy="35"/>
              </a:xfrm>
              <a:prstGeom prst="ellipse">
                <a:avLst/>
              </a:prstGeom>
              <a:noFill/>
              <a:ln w="50800">
                <a:solidFill>
                  <a:srgbClr val="6D6D6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31" name="Oval 43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6" cy="32"/>
              </a:xfrm>
              <a:prstGeom prst="ellipse">
                <a:avLst/>
              </a:prstGeom>
              <a:noFill/>
              <a:ln w="50800">
                <a:solidFill>
                  <a:srgbClr val="7373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32" name="Oval 44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3" cy="29"/>
              </a:xfrm>
              <a:prstGeom prst="ellipse">
                <a:avLst/>
              </a:prstGeom>
              <a:noFill/>
              <a:ln w="50800">
                <a:solidFill>
                  <a:srgbClr val="79797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33" name="Oval 45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2" cy="28"/>
              </a:xfrm>
              <a:prstGeom prst="ellipse">
                <a:avLst/>
              </a:prstGeom>
              <a:noFill/>
              <a:ln w="508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34" name="Oval 46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7" cy="23"/>
              </a:xfrm>
              <a:prstGeom prst="ellipse">
                <a:avLst/>
              </a:prstGeom>
              <a:noFill/>
              <a:ln w="508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35" name="Oval 47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6" cy="22"/>
              </a:xfrm>
              <a:prstGeom prst="ellipse">
                <a:avLst/>
              </a:prstGeom>
              <a:noFill/>
              <a:ln w="50800">
                <a:solidFill>
                  <a:srgbClr val="8C8C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36" name="Oval 48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3" cy="19"/>
              </a:xfrm>
              <a:prstGeom prst="ellipse">
                <a:avLst/>
              </a:prstGeom>
              <a:noFill/>
              <a:ln w="50800">
                <a:solidFill>
                  <a:srgbClr val="92929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37" name="Oval 49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20" cy="16"/>
              </a:xfrm>
              <a:prstGeom prst="ellipse">
                <a:avLst/>
              </a:prstGeom>
              <a:noFill/>
              <a:ln w="50800">
                <a:solidFill>
                  <a:srgbClr val="9898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38" name="Oval 50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17" cy="13"/>
              </a:xfrm>
              <a:prstGeom prst="ellipse">
                <a:avLst/>
              </a:prstGeom>
              <a:noFill/>
              <a:ln w="50800">
                <a:solidFill>
                  <a:srgbClr val="9E9E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39" name="Oval 51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16" cy="15"/>
              </a:xfrm>
              <a:prstGeom prst="ellipse">
                <a:avLst/>
              </a:prstGeom>
              <a:noFill/>
              <a:ln w="50800">
                <a:solidFill>
                  <a:srgbClr val="A4A4A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40" name="Oval 52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11" cy="7"/>
              </a:xfrm>
              <a:prstGeom prst="ellipse">
                <a:avLst/>
              </a:prstGeom>
              <a:noFill/>
              <a:ln w="50800">
                <a:solidFill>
                  <a:srgbClr val="AAAA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41" name="Oval 53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10" cy="7"/>
              </a:xfrm>
              <a:prstGeom prst="ellipse">
                <a:avLst/>
              </a:prstGeom>
              <a:noFill/>
              <a:ln w="50800">
                <a:solidFill>
                  <a:srgbClr val="B0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42" name="Oval 54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7" cy="6"/>
              </a:xfrm>
              <a:prstGeom prst="ellipse">
                <a:avLst/>
              </a:prstGeom>
              <a:noFill/>
              <a:ln w="50800">
                <a:solidFill>
                  <a:srgbClr val="B6B6B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43" name="Oval 55"/>
              <p:cNvSpPr>
                <a:spLocks noChangeArrowheads="1"/>
              </p:cNvSpPr>
              <p:nvPr/>
            </p:nvSpPr>
            <p:spPr bwMode="auto">
              <a:xfrm>
                <a:off x="1408" y="2187"/>
                <a:ext cx="4" cy="1"/>
              </a:xfrm>
              <a:prstGeom prst="ellipse">
                <a:avLst/>
              </a:prstGeom>
              <a:noFill/>
              <a:ln w="50800">
                <a:solidFill>
                  <a:srgbClr val="BCBCB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44" name="Oval 56"/>
              <p:cNvSpPr>
                <a:spLocks noChangeArrowheads="1"/>
              </p:cNvSpPr>
              <p:nvPr/>
            </p:nvSpPr>
            <p:spPr bwMode="auto">
              <a:xfrm>
                <a:off x="1408" y="2187"/>
                <a:ext cx="1" cy="1"/>
              </a:xfrm>
              <a:prstGeom prst="ellipse">
                <a:avLst/>
              </a:prstGeom>
              <a:noFill/>
              <a:ln w="50800">
                <a:solidFill>
                  <a:srgbClr val="C3C3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45" name="Oval 57"/>
              <p:cNvSpPr>
                <a:spLocks noChangeArrowheads="1"/>
              </p:cNvSpPr>
              <p:nvPr/>
            </p:nvSpPr>
            <p:spPr bwMode="auto">
              <a:xfrm>
                <a:off x="1408" y="2171"/>
                <a:ext cx="1" cy="29"/>
              </a:xfrm>
              <a:prstGeom prst="ellipse">
                <a:avLst/>
              </a:prstGeom>
              <a:noFill/>
              <a:ln w="50800">
                <a:solidFill>
                  <a:srgbClr val="C9C9C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46" name="Oval 58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27" cy="26"/>
              </a:xfrm>
              <a:prstGeom prst="ellipse">
                <a:avLst/>
              </a:prstGeom>
              <a:noFill/>
              <a:ln w="50800">
                <a:solidFill>
                  <a:srgbClr val="CFCFC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47" name="Oval 59"/>
              <p:cNvSpPr>
                <a:spLocks noChangeArrowheads="1"/>
              </p:cNvSpPr>
              <p:nvPr/>
            </p:nvSpPr>
            <p:spPr bwMode="auto">
              <a:xfrm>
                <a:off x="1392" y="2173"/>
                <a:ext cx="26" cy="23"/>
              </a:xfrm>
              <a:prstGeom prst="ellipse">
                <a:avLst/>
              </a:prstGeom>
              <a:noFill/>
              <a:ln w="508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48" name="Oval 60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23" cy="22"/>
              </a:xfrm>
              <a:prstGeom prst="ellipse">
                <a:avLst/>
              </a:prstGeom>
              <a:noFill/>
              <a:ln w="50800">
                <a:solidFill>
                  <a:srgbClr val="DBDBD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49" name="Oval 61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20" cy="17"/>
              </a:xfrm>
              <a:prstGeom prst="ellipse">
                <a:avLst/>
              </a:prstGeom>
              <a:noFill/>
              <a:ln w="50800">
                <a:solidFill>
                  <a:srgbClr val="E1E1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50" name="Oval 62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17" cy="16"/>
              </a:xfrm>
              <a:prstGeom prst="ellipse">
                <a:avLst/>
              </a:prstGeom>
              <a:noFill/>
              <a:ln w="50800">
                <a:solidFill>
                  <a:srgbClr val="E7E7E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51" name="Oval 63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16" cy="13"/>
              </a:xfrm>
              <a:prstGeom prst="ellipse">
                <a:avLst/>
              </a:prstGeom>
              <a:noFill/>
              <a:ln w="50800">
                <a:solidFill>
                  <a:srgbClr val="EDEDE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52" name="Oval 64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11" cy="10"/>
              </a:xfrm>
              <a:prstGeom prst="ellipse">
                <a:avLst/>
              </a:prstGeom>
              <a:noFill/>
              <a:ln w="50800">
                <a:solidFill>
                  <a:srgbClr val="F3F3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53" name="Oval 65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10" cy="7"/>
              </a:xfrm>
              <a:prstGeom prst="ellipse">
                <a:avLst/>
              </a:prstGeom>
              <a:noFill/>
              <a:ln w="50800">
                <a:solidFill>
                  <a:srgbClr val="F9F9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54" name="Oval 66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7" cy="6"/>
              </a:xfrm>
              <a:prstGeom prst="ellips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55" name="Oval 67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6" cy="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56" name="Oval 68"/>
              <p:cNvSpPr>
                <a:spLocks noChangeArrowheads="1"/>
              </p:cNvSpPr>
              <p:nvPr/>
            </p:nvSpPr>
            <p:spPr bwMode="auto">
              <a:xfrm>
                <a:off x="1380" y="2159"/>
                <a:ext cx="102" cy="9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57" name="Line 69"/>
              <p:cNvSpPr>
                <a:spLocks noChangeShapeType="1"/>
              </p:cNvSpPr>
              <p:nvPr/>
            </p:nvSpPr>
            <p:spPr bwMode="auto">
              <a:xfrm>
                <a:off x="1376" y="2163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58" name="Line 70"/>
              <p:cNvSpPr>
                <a:spLocks noChangeShapeType="1"/>
              </p:cNvSpPr>
              <p:nvPr/>
            </p:nvSpPr>
            <p:spPr bwMode="auto">
              <a:xfrm>
                <a:off x="1374" y="2171"/>
                <a:ext cx="46" cy="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59" name="Line 71"/>
              <p:cNvSpPr>
                <a:spLocks noChangeShapeType="1"/>
              </p:cNvSpPr>
              <p:nvPr/>
            </p:nvSpPr>
            <p:spPr bwMode="auto">
              <a:xfrm flipH="1">
                <a:off x="1420" y="2171"/>
                <a:ext cx="77" cy="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450" name="Group 72"/>
            <p:cNvGrpSpPr>
              <a:grpSpLocks/>
            </p:cNvGrpSpPr>
            <p:nvPr/>
          </p:nvGrpSpPr>
          <p:grpSpPr bwMode="auto">
            <a:xfrm>
              <a:off x="1659" y="1763"/>
              <a:ext cx="166" cy="206"/>
              <a:chOff x="1338" y="2105"/>
              <a:chExt cx="186" cy="206"/>
            </a:xfrm>
          </p:grpSpPr>
          <p:sp>
            <p:nvSpPr>
              <p:cNvPr id="18944" name="Freeform 73"/>
              <p:cNvSpPr>
                <a:spLocks/>
              </p:cNvSpPr>
              <p:nvPr/>
            </p:nvSpPr>
            <p:spPr bwMode="auto">
              <a:xfrm>
                <a:off x="1338" y="2105"/>
                <a:ext cx="96" cy="61"/>
              </a:xfrm>
              <a:custGeom>
                <a:avLst/>
                <a:gdLst>
                  <a:gd name="T0" fmla="*/ 95 w 96"/>
                  <a:gd name="T1" fmla="*/ 0 h 61"/>
                  <a:gd name="T2" fmla="*/ 0 w 96"/>
                  <a:gd name="T3" fmla="*/ 48 h 61"/>
                  <a:gd name="T4" fmla="*/ 32 w 96"/>
                  <a:gd name="T5" fmla="*/ 60 h 61"/>
                  <a:gd name="T6" fmla="*/ 95 w 96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61"/>
                  <a:gd name="T14" fmla="*/ 96 w 96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61">
                    <a:moveTo>
                      <a:pt x="95" y="0"/>
                    </a:moveTo>
                    <a:lnTo>
                      <a:pt x="0" y="48"/>
                    </a:lnTo>
                    <a:lnTo>
                      <a:pt x="32" y="6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45" name="Freeform 74"/>
              <p:cNvSpPr>
                <a:spLocks/>
              </p:cNvSpPr>
              <p:nvPr/>
            </p:nvSpPr>
            <p:spPr bwMode="auto">
              <a:xfrm>
                <a:off x="1431" y="2105"/>
                <a:ext cx="93" cy="61"/>
              </a:xfrm>
              <a:custGeom>
                <a:avLst/>
                <a:gdLst>
                  <a:gd name="T0" fmla="*/ 0 w 93"/>
                  <a:gd name="T1" fmla="*/ 0 h 61"/>
                  <a:gd name="T2" fmla="*/ 92 w 93"/>
                  <a:gd name="T3" fmla="*/ 48 h 61"/>
                  <a:gd name="T4" fmla="*/ 62 w 93"/>
                  <a:gd name="T5" fmla="*/ 60 h 61"/>
                  <a:gd name="T6" fmla="*/ 0 w 9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1"/>
                  <a:gd name="T14" fmla="*/ 93 w 9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1">
                    <a:moveTo>
                      <a:pt x="0" y="0"/>
                    </a:moveTo>
                    <a:lnTo>
                      <a:pt x="92" y="48"/>
                    </a:lnTo>
                    <a:lnTo>
                      <a:pt x="62" y="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46" name="Freeform 75"/>
              <p:cNvSpPr>
                <a:spLocks/>
              </p:cNvSpPr>
              <p:nvPr/>
            </p:nvSpPr>
            <p:spPr bwMode="auto">
              <a:xfrm>
                <a:off x="1340" y="2155"/>
                <a:ext cx="30" cy="94"/>
              </a:xfrm>
              <a:custGeom>
                <a:avLst/>
                <a:gdLst>
                  <a:gd name="T0" fmla="*/ 0 w 30"/>
                  <a:gd name="T1" fmla="*/ 0 h 94"/>
                  <a:gd name="T2" fmla="*/ 4 w 30"/>
                  <a:gd name="T3" fmla="*/ 93 h 94"/>
                  <a:gd name="T4" fmla="*/ 29 w 30"/>
                  <a:gd name="T5" fmla="*/ 10 h 94"/>
                  <a:gd name="T6" fmla="*/ 0 w 3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4"/>
                  <a:gd name="T14" fmla="*/ 30 w 3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4">
                    <a:moveTo>
                      <a:pt x="0" y="0"/>
                    </a:moveTo>
                    <a:lnTo>
                      <a:pt x="4" y="93"/>
                    </a:lnTo>
                    <a:lnTo>
                      <a:pt x="29" y="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47" name="Freeform 76"/>
              <p:cNvSpPr>
                <a:spLocks/>
              </p:cNvSpPr>
              <p:nvPr/>
            </p:nvSpPr>
            <p:spPr bwMode="auto">
              <a:xfrm>
                <a:off x="1492" y="2151"/>
                <a:ext cx="30" cy="94"/>
              </a:xfrm>
              <a:custGeom>
                <a:avLst/>
                <a:gdLst>
                  <a:gd name="T0" fmla="*/ 29 w 30"/>
                  <a:gd name="T1" fmla="*/ 0 h 94"/>
                  <a:gd name="T2" fmla="*/ 0 w 30"/>
                  <a:gd name="T3" fmla="*/ 12 h 94"/>
                  <a:gd name="T4" fmla="*/ 29 w 30"/>
                  <a:gd name="T5" fmla="*/ 93 h 94"/>
                  <a:gd name="T6" fmla="*/ 29 w 3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4"/>
                  <a:gd name="T14" fmla="*/ 30 w 3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4">
                    <a:moveTo>
                      <a:pt x="29" y="0"/>
                    </a:moveTo>
                    <a:lnTo>
                      <a:pt x="0" y="12"/>
                    </a:lnTo>
                    <a:lnTo>
                      <a:pt x="29" y="9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48" name="Freeform 77"/>
              <p:cNvSpPr>
                <a:spLocks/>
              </p:cNvSpPr>
              <p:nvPr/>
            </p:nvSpPr>
            <p:spPr bwMode="auto">
              <a:xfrm>
                <a:off x="1431" y="2246"/>
                <a:ext cx="93" cy="65"/>
              </a:xfrm>
              <a:custGeom>
                <a:avLst/>
                <a:gdLst>
                  <a:gd name="T0" fmla="*/ 92 w 93"/>
                  <a:gd name="T1" fmla="*/ 0 h 65"/>
                  <a:gd name="T2" fmla="*/ 0 w 93"/>
                  <a:gd name="T3" fmla="*/ 24 h 65"/>
                  <a:gd name="T4" fmla="*/ 2 w 93"/>
                  <a:gd name="T5" fmla="*/ 64 h 65"/>
                  <a:gd name="T6" fmla="*/ 92 w 9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5"/>
                  <a:gd name="T14" fmla="*/ 93 w 9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5">
                    <a:moveTo>
                      <a:pt x="92" y="0"/>
                    </a:moveTo>
                    <a:lnTo>
                      <a:pt x="0" y="24"/>
                    </a:lnTo>
                    <a:lnTo>
                      <a:pt x="2" y="64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49" name="Freeform 78"/>
              <p:cNvSpPr>
                <a:spLocks/>
              </p:cNvSpPr>
              <p:nvPr/>
            </p:nvSpPr>
            <p:spPr bwMode="auto">
              <a:xfrm>
                <a:off x="1368" y="2165"/>
                <a:ext cx="124" cy="106"/>
              </a:xfrm>
              <a:custGeom>
                <a:avLst/>
                <a:gdLst>
                  <a:gd name="T0" fmla="*/ 0 w 124"/>
                  <a:gd name="T1" fmla="*/ 0 h 106"/>
                  <a:gd name="T2" fmla="*/ 63 w 124"/>
                  <a:gd name="T3" fmla="*/ 105 h 106"/>
                  <a:gd name="T4" fmla="*/ 123 w 124"/>
                  <a:gd name="T5" fmla="*/ 0 h 106"/>
                  <a:gd name="T6" fmla="*/ 0 w 124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106"/>
                  <a:gd name="T14" fmla="*/ 124 w 124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106">
                    <a:moveTo>
                      <a:pt x="0" y="0"/>
                    </a:moveTo>
                    <a:lnTo>
                      <a:pt x="63" y="105"/>
                    </a:lnTo>
                    <a:lnTo>
                      <a:pt x="1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50" name="Freeform 79"/>
              <p:cNvSpPr>
                <a:spLocks/>
              </p:cNvSpPr>
              <p:nvPr/>
            </p:nvSpPr>
            <p:spPr bwMode="auto">
              <a:xfrm>
                <a:off x="1368" y="2105"/>
                <a:ext cx="128" cy="61"/>
              </a:xfrm>
              <a:custGeom>
                <a:avLst/>
                <a:gdLst>
                  <a:gd name="T0" fmla="*/ 65 w 128"/>
                  <a:gd name="T1" fmla="*/ 0 h 61"/>
                  <a:gd name="T2" fmla="*/ 0 w 128"/>
                  <a:gd name="T3" fmla="*/ 60 h 61"/>
                  <a:gd name="T4" fmla="*/ 127 w 128"/>
                  <a:gd name="T5" fmla="*/ 60 h 61"/>
                  <a:gd name="T6" fmla="*/ 65 w 128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61"/>
                  <a:gd name="T14" fmla="*/ 128 w 128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61">
                    <a:moveTo>
                      <a:pt x="65" y="0"/>
                    </a:moveTo>
                    <a:lnTo>
                      <a:pt x="0" y="60"/>
                    </a:lnTo>
                    <a:lnTo>
                      <a:pt x="127" y="6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EAEC5E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51" name="Freeform 80"/>
              <p:cNvSpPr>
                <a:spLocks/>
              </p:cNvSpPr>
              <p:nvPr/>
            </p:nvSpPr>
            <p:spPr bwMode="auto">
              <a:xfrm>
                <a:off x="1342" y="2248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89 w 90"/>
                  <a:gd name="T3" fmla="*/ 22 h 63"/>
                  <a:gd name="T4" fmla="*/ 89 w 90"/>
                  <a:gd name="T5" fmla="*/ 62 h 63"/>
                  <a:gd name="T6" fmla="*/ 0 w 9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63"/>
                  <a:gd name="T14" fmla="*/ 90 w 9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63">
                    <a:moveTo>
                      <a:pt x="0" y="0"/>
                    </a:moveTo>
                    <a:lnTo>
                      <a:pt x="89" y="22"/>
                    </a:lnTo>
                    <a:lnTo>
                      <a:pt x="89" y="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52" name="Freeform 81"/>
              <p:cNvSpPr>
                <a:spLocks/>
              </p:cNvSpPr>
              <p:nvPr/>
            </p:nvSpPr>
            <p:spPr bwMode="auto">
              <a:xfrm>
                <a:off x="1433" y="2165"/>
                <a:ext cx="91" cy="106"/>
              </a:xfrm>
              <a:custGeom>
                <a:avLst/>
                <a:gdLst>
                  <a:gd name="T0" fmla="*/ 58 w 91"/>
                  <a:gd name="T1" fmla="*/ 0 h 106"/>
                  <a:gd name="T2" fmla="*/ 0 w 91"/>
                  <a:gd name="T3" fmla="*/ 105 h 106"/>
                  <a:gd name="T4" fmla="*/ 90 w 91"/>
                  <a:gd name="T5" fmla="*/ 81 h 106"/>
                  <a:gd name="T6" fmla="*/ 58 w 91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06"/>
                  <a:gd name="T14" fmla="*/ 91 w 91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06">
                    <a:moveTo>
                      <a:pt x="58" y="0"/>
                    </a:moveTo>
                    <a:lnTo>
                      <a:pt x="0" y="105"/>
                    </a:lnTo>
                    <a:lnTo>
                      <a:pt x="90" y="81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53" name="Freeform 82"/>
              <p:cNvSpPr>
                <a:spLocks/>
              </p:cNvSpPr>
              <p:nvPr/>
            </p:nvSpPr>
            <p:spPr bwMode="auto">
              <a:xfrm>
                <a:off x="1342" y="2165"/>
                <a:ext cx="90" cy="106"/>
              </a:xfrm>
              <a:custGeom>
                <a:avLst/>
                <a:gdLst>
                  <a:gd name="T0" fmla="*/ 26 w 90"/>
                  <a:gd name="T1" fmla="*/ 0 h 106"/>
                  <a:gd name="T2" fmla="*/ 0 w 90"/>
                  <a:gd name="T3" fmla="*/ 81 h 106"/>
                  <a:gd name="T4" fmla="*/ 89 w 90"/>
                  <a:gd name="T5" fmla="*/ 105 h 106"/>
                  <a:gd name="T6" fmla="*/ 26 w 90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06"/>
                  <a:gd name="T14" fmla="*/ 90 w 90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06">
                    <a:moveTo>
                      <a:pt x="26" y="0"/>
                    </a:moveTo>
                    <a:lnTo>
                      <a:pt x="0" y="81"/>
                    </a:lnTo>
                    <a:lnTo>
                      <a:pt x="89" y="105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54" name="Oval 83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6" cy="80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55" name="Oval 84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4" cy="78"/>
              </a:xfrm>
              <a:prstGeom prst="ellipse">
                <a:avLst/>
              </a:prstGeom>
              <a:noFill/>
              <a:ln w="50800">
                <a:solidFill>
                  <a:srgbClr val="0606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56" name="Oval 85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2" cy="76"/>
              </a:xfrm>
              <a:prstGeom prst="ellipse">
                <a:avLst/>
              </a:prstGeom>
              <a:noFill/>
              <a:ln w="50800">
                <a:solidFill>
                  <a:srgbClr val="0C0C0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57" name="Oval 86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0" cy="73"/>
              </a:xfrm>
              <a:prstGeom prst="ellipse">
                <a:avLst/>
              </a:prstGeom>
              <a:noFill/>
              <a:ln w="50800">
                <a:solidFill>
                  <a:srgbClr val="1212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58" name="Oval 87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6" cy="70"/>
              </a:xfrm>
              <a:prstGeom prst="ellipse">
                <a:avLst/>
              </a:prstGeom>
              <a:noFill/>
              <a:ln w="50800">
                <a:solidFill>
                  <a:srgbClr val="18181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59" name="Oval 88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4" cy="67"/>
              </a:xfrm>
              <a:prstGeom prst="ellipse">
                <a:avLst/>
              </a:prstGeom>
              <a:noFill/>
              <a:ln w="50800">
                <a:solidFill>
                  <a:srgbClr val="1E1E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60" name="Oval 89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2" cy="66"/>
              </a:xfrm>
              <a:prstGeom prst="ellipse">
                <a:avLst/>
              </a:prstGeom>
              <a:noFill/>
              <a:ln w="50800">
                <a:solidFill>
                  <a:srgbClr val="2424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61" name="Oval 90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8" cy="61"/>
              </a:xfrm>
              <a:prstGeom prst="ellipse">
                <a:avLst/>
              </a:prstGeom>
              <a:noFill/>
              <a:ln w="50800">
                <a:solidFill>
                  <a:srgbClr val="2A2A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62" name="Oval 91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5" cy="60"/>
              </a:xfrm>
              <a:prstGeom prst="ellipse">
                <a:avLst/>
              </a:prstGeom>
              <a:noFill/>
              <a:ln w="50800">
                <a:solidFill>
                  <a:srgbClr val="3030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63" name="Oval 92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4" cy="57"/>
              </a:xfrm>
              <a:prstGeom prst="ellipse">
                <a:avLst/>
              </a:prstGeom>
              <a:noFill/>
              <a:ln w="50800">
                <a:solidFill>
                  <a:srgbClr val="36363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64" name="Oval 93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9" cy="54"/>
              </a:xfrm>
              <a:prstGeom prst="ellipse">
                <a:avLst/>
              </a:prstGeom>
              <a:noFill/>
              <a:ln w="50800">
                <a:solidFill>
                  <a:srgbClr val="3C3C3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65" name="Oval 94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8" cy="51"/>
              </a:xfrm>
              <a:prstGeom prst="ellipse">
                <a:avLst/>
              </a:prstGeom>
              <a:noFill/>
              <a:ln w="50800">
                <a:solidFill>
                  <a:srgbClr val="43434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66" name="Oval 95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5" cy="50"/>
              </a:xfrm>
              <a:prstGeom prst="ellipse">
                <a:avLst/>
              </a:prstGeom>
              <a:noFill/>
              <a:ln w="50800">
                <a:solidFill>
                  <a:srgbClr val="49494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67" name="Oval 96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52" cy="45"/>
              </a:xfrm>
              <a:prstGeom prst="ellipse">
                <a:avLst/>
              </a:prstGeom>
              <a:noFill/>
              <a:ln w="50800">
                <a:solidFill>
                  <a:srgbClr val="4F4F4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68" name="Oval 97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49" cy="44"/>
              </a:xfrm>
              <a:prstGeom prst="ellipse">
                <a:avLst/>
              </a:prstGeom>
              <a:noFill/>
              <a:ln w="50800">
                <a:solidFill>
                  <a:srgbClr val="55555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69" name="Oval 98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48" cy="44"/>
              </a:xfrm>
              <a:prstGeom prst="ellipse">
                <a:avLst/>
              </a:prstGeom>
              <a:noFill/>
              <a:ln w="50800">
                <a:solidFill>
                  <a:srgbClr val="5B5B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70" name="Oval 99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43" cy="39"/>
              </a:xfrm>
              <a:prstGeom prst="ellipse">
                <a:avLst/>
              </a:prstGeom>
              <a:noFill/>
              <a:ln w="50800">
                <a:solidFill>
                  <a:srgbClr val="61616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71" name="Oval 100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42" cy="38"/>
              </a:xfrm>
              <a:prstGeom prst="ellipse">
                <a:avLst/>
              </a:prstGeom>
              <a:noFill/>
              <a:ln w="50800">
                <a:solidFill>
                  <a:srgbClr val="6767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72" name="Oval 101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39" cy="35"/>
              </a:xfrm>
              <a:prstGeom prst="ellipse">
                <a:avLst/>
              </a:prstGeom>
              <a:noFill/>
              <a:ln w="50800">
                <a:solidFill>
                  <a:srgbClr val="6D6D6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73" name="Oval 102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6" cy="32"/>
              </a:xfrm>
              <a:prstGeom prst="ellipse">
                <a:avLst/>
              </a:prstGeom>
              <a:noFill/>
              <a:ln w="50800">
                <a:solidFill>
                  <a:srgbClr val="7373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74" name="Oval 103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3" cy="29"/>
              </a:xfrm>
              <a:prstGeom prst="ellipse">
                <a:avLst/>
              </a:prstGeom>
              <a:noFill/>
              <a:ln w="50800">
                <a:solidFill>
                  <a:srgbClr val="79797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75" name="Oval 104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2" cy="28"/>
              </a:xfrm>
              <a:prstGeom prst="ellipse">
                <a:avLst/>
              </a:prstGeom>
              <a:noFill/>
              <a:ln w="508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76" name="Oval 105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7" cy="23"/>
              </a:xfrm>
              <a:prstGeom prst="ellipse">
                <a:avLst/>
              </a:prstGeom>
              <a:noFill/>
              <a:ln w="508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77" name="Oval 106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6" cy="22"/>
              </a:xfrm>
              <a:prstGeom prst="ellipse">
                <a:avLst/>
              </a:prstGeom>
              <a:noFill/>
              <a:ln w="50800">
                <a:solidFill>
                  <a:srgbClr val="8C8C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78" name="Oval 107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3" cy="19"/>
              </a:xfrm>
              <a:prstGeom prst="ellipse">
                <a:avLst/>
              </a:prstGeom>
              <a:noFill/>
              <a:ln w="50800">
                <a:solidFill>
                  <a:srgbClr val="92929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79" name="Oval 108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20" cy="16"/>
              </a:xfrm>
              <a:prstGeom prst="ellipse">
                <a:avLst/>
              </a:prstGeom>
              <a:noFill/>
              <a:ln w="50800">
                <a:solidFill>
                  <a:srgbClr val="9898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80" name="Oval 109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17" cy="13"/>
              </a:xfrm>
              <a:prstGeom prst="ellipse">
                <a:avLst/>
              </a:prstGeom>
              <a:noFill/>
              <a:ln w="50800">
                <a:solidFill>
                  <a:srgbClr val="9E9E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81" name="Oval 110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16" cy="15"/>
              </a:xfrm>
              <a:prstGeom prst="ellipse">
                <a:avLst/>
              </a:prstGeom>
              <a:noFill/>
              <a:ln w="50800">
                <a:solidFill>
                  <a:srgbClr val="A4A4A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82" name="Oval 111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11" cy="7"/>
              </a:xfrm>
              <a:prstGeom prst="ellipse">
                <a:avLst/>
              </a:prstGeom>
              <a:noFill/>
              <a:ln w="50800">
                <a:solidFill>
                  <a:srgbClr val="AAAA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83" name="Oval 112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10" cy="7"/>
              </a:xfrm>
              <a:prstGeom prst="ellipse">
                <a:avLst/>
              </a:prstGeom>
              <a:noFill/>
              <a:ln w="50800">
                <a:solidFill>
                  <a:srgbClr val="B0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84" name="Oval 113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7" cy="6"/>
              </a:xfrm>
              <a:prstGeom prst="ellipse">
                <a:avLst/>
              </a:prstGeom>
              <a:noFill/>
              <a:ln w="50800">
                <a:solidFill>
                  <a:srgbClr val="B6B6B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85" name="Oval 114"/>
              <p:cNvSpPr>
                <a:spLocks noChangeArrowheads="1"/>
              </p:cNvSpPr>
              <p:nvPr/>
            </p:nvSpPr>
            <p:spPr bwMode="auto">
              <a:xfrm>
                <a:off x="1408" y="2187"/>
                <a:ext cx="4" cy="1"/>
              </a:xfrm>
              <a:prstGeom prst="ellipse">
                <a:avLst/>
              </a:prstGeom>
              <a:noFill/>
              <a:ln w="50800">
                <a:solidFill>
                  <a:srgbClr val="BCBCB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86" name="Oval 115"/>
              <p:cNvSpPr>
                <a:spLocks noChangeArrowheads="1"/>
              </p:cNvSpPr>
              <p:nvPr/>
            </p:nvSpPr>
            <p:spPr bwMode="auto">
              <a:xfrm>
                <a:off x="1408" y="2187"/>
                <a:ext cx="1" cy="1"/>
              </a:xfrm>
              <a:prstGeom prst="ellipse">
                <a:avLst/>
              </a:prstGeom>
              <a:noFill/>
              <a:ln w="50800">
                <a:solidFill>
                  <a:srgbClr val="C3C3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87" name="Oval 116"/>
              <p:cNvSpPr>
                <a:spLocks noChangeArrowheads="1"/>
              </p:cNvSpPr>
              <p:nvPr/>
            </p:nvSpPr>
            <p:spPr bwMode="auto">
              <a:xfrm>
                <a:off x="1408" y="2171"/>
                <a:ext cx="1" cy="29"/>
              </a:xfrm>
              <a:prstGeom prst="ellipse">
                <a:avLst/>
              </a:prstGeom>
              <a:noFill/>
              <a:ln w="50800">
                <a:solidFill>
                  <a:srgbClr val="C9C9C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88" name="Oval 117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27" cy="26"/>
              </a:xfrm>
              <a:prstGeom prst="ellipse">
                <a:avLst/>
              </a:prstGeom>
              <a:noFill/>
              <a:ln w="50800">
                <a:solidFill>
                  <a:srgbClr val="CFCFC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89" name="Oval 118"/>
              <p:cNvSpPr>
                <a:spLocks noChangeArrowheads="1"/>
              </p:cNvSpPr>
              <p:nvPr/>
            </p:nvSpPr>
            <p:spPr bwMode="auto">
              <a:xfrm>
                <a:off x="1392" y="2173"/>
                <a:ext cx="26" cy="23"/>
              </a:xfrm>
              <a:prstGeom prst="ellipse">
                <a:avLst/>
              </a:prstGeom>
              <a:noFill/>
              <a:ln w="508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90" name="Oval 119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23" cy="22"/>
              </a:xfrm>
              <a:prstGeom prst="ellipse">
                <a:avLst/>
              </a:prstGeom>
              <a:noFill/>
              <a:ln w="50800">
                <a:solidFill>
                  <a:srgbClr val="DBDBD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91" name="Oval 120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20" cy="17"/>
              </a:xfrm>
              <a:prstGeom prst="ellipse">
                <a:avLst/>
              </a:prstGeom>
              <a:noFill/>
              <a:ln w="50800">
                <a:solidFill>
                  <a:srgbClr val="E1E1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92" name="Oval 121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17" cy="16"/>
              </a:xfrm>
              <a:prstGeom prst="ellipse">
                <a:avLst/>
              </a:prstGeom>
              <a:noFill/>
              <a:ln w="50800">
                <a:solidFill>
                  <a:srgbClr val="E7E7E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93" name="Oval 122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16" cy="13"/>
              </a:xfrm>
              <a:prstGeom prst="ellipse">
                <a:avLst/>
              </a:prstGeom>
              <a:noFill/>
              <a:ln w="50800">
                <a:solidFill>
                  <a:srgbClr val="EDEDE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94" name="Oval 123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11" cy="10"/>
              </a:xfrm>
              <a:prstGeom prst="ellipse">
                <a:avLst/>
              </a:prstGeom>
              <a:noFill/>
              <a:ln w="50800">
                <a:solidFill>
                  <a:srgbClr val="F3F3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95" name="Oval 124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10" cy="7"/>
              </a:xfrm>
              <a:prstGeom prst="ellipse">
                <a:avLst/>
              </a:prstGeom>
              <a:noFill/>
              <a:ln w="50800">
                <a:solidFill>
                  <a:srgbClr val="F9F9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96" name="Oval 125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7" cy="6"/>
              </a:xfrm>
              <a:prstGeom prst="ellips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97" name="Oval 126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6" cy="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98" name="Oval 127"/>
              <p:cNvSpPr>
                <a:spLocks noChangeArrowheads="1"/>
              </p:cNvSpPr>
              <p:nvPr/>
            </p:nvSpPr>
            <p:spPr bwMode="auto">
              <a:xfrm>
                <a:off x="1380" y="2159"/>
                <a:ext cx="102" cy="9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99" name="Line 128"/>
              <p:cNvSpPr>
                <a:spLocks noChangeShapeType="1"/>
              </p:cNvSpPr>
              <p:nvPr/>
            </p:nvSpPr>
            <p:spPr bwMode="auto">
              <a:xfrm>
                <a:off x="1376" y="2163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00" name="Line 129"/>
              <p:cNvSpPr>
                <a:spLocks noChangeShapeType="1"/>
              </p:cNvSpPr>
              <p:nvPr/>
            </p:nvSpPr>
            <p:spPr bwMode="auto">
              <a:xfrm>
                <a:off x="1374" y="2171"/>
                <a:ext cx="46" cy="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01" name="Line 130"/>
              <p:cNvSpPr>
                <a:spLocks noChangeShapeType="1"/>
              </p:cNvSpPr>
              <p:nvPr/>
            </p:nvSpPr>
            <p:spPr bwMode="auto">
              <a:xfrm flipH="1">
                <a:off x="1420" y="2171"/>
                <a:ext cx="77" cy="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451" name="Group 131"/>
            <p:cNvGrpSpPr>
              <a:grpSpLocks/>
            </p:cNvGrpSpPr>
            <p:nvPr/>
          </p:nvGrpSpPr>
          <p:grpSpPr bwMode="auto">
            <a:xfrm>
              <a:off x="2018" y="1969"/>
              <a:ext cx="166" cy="206"/>
              <a:chOff x="1338" y="2105"/>
              <a:chExt cx="186" cy="206"/>
            </a:xfrm>
          </p:grpSpPr>
          <p:sp>
            <p:nvSpPr>
              <p:cNvPr id="18886" name="Freeform 132"/>
              <p:cNvSpPr>
                <a:spLocks/>
              </p:cNvSpPr>
              <p:nvPr/>
            </p:nvSpPr>
            <p:spPr bwMode="auto">
              <a:xfrm>
                <a:off x="1338" y="2105"/>
                <a:ext cx="96" cy="61"/>
              </a:xfrm>
              <a:custGeom>
                <a:avLst/>
                <a:gdLst>
                  <a:gd name="T0" fmla="*/ 95 w 96"/>
                  <a:gd name="T1" fmla="*/ 0 h 61"/>
                  <a:gd name="T2" fmla="*/ 0 w 96"/>
                  <a:gd name="T3" fmla="*/ 48 h 61"/>
                  <a:gd name="T4" fmla="*/ 32 w 96"/>
                  <a:gd name="T5" fmla="*/ 60 h 61"/>
                  <a:gd name="T6" fmla="*/ 95 w 96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61"/>
                  <a:gd name="T14" fmla="*/ 96 w 96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61">
                    <a:moveTo>
                      <a:pt x="95" y="0"/>
                    </a:moveTo>
                    <a:lnTo>
                      <a:pt x="0" y="48"/>
                    </a:lnTo>
                    <a:lnTo>
                      <a:pt x="32" y="6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87" name="Freeform 133"/>
              <p:cNvSpPr>
                <a:spLocks/>
              </p:cNvSpPr>
              <p:nvPr/>
            </p:nvSpPr>
            <p:spPr bwMode="auto">
              <a:xfrm>
                <a:off x="1431" y="2105"/>
                <a:ext cx="93" cy="61"/>
              </a:xfrm>
              <a:custGeom>
                <a:avLst/>
                <a:gdLst>
                  <a:gd name="T0" fmla="*/ 0 w 93"/>
                  <a:gd name="T1" fmla="*/ 0 h 61"/>
                  <a:gd name="T2" fmla="*/ 92 w 93"/>
                  <a:gd name="T3" fmla="*/ 48 h 61"/>
                  <a:gd name="T4" fmla="*/ 62 w 93"/>
                  <a:gd name="T5" fmla="*/ 60 h 61"/>
                  <a:gd name="T6" fmla="*/ 0 w 9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1"/>
                  <a:gd name="T14" fmla="*/ 93 w 9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1">
                    <a:moveTo>
                      <a:pt x="0" y="0"/>
                    </a:moveTo>
                    <a:lnTo>
                      <a:pt x="92" y="48"/>
                    </a:lnTo>
                    <a:lnTo>
                      <a:pt x="62" y="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88" name="Freeform 134"/>
              <p:cNvSpPr>
                <a:spLocks/>
              </p:cNvSpPr>
              <p:nvPr/>
            </p:nvSpPr>
            <p:spPr bwMode="auto">
              <a:xfrm>
                <a:off x="1340" y="2155"/>
                <a:ext cx="30" cy="94"/>
              </a:xfrm>
              <a:custGeom>
                <a:avLst/>
                <a:gdLst>
                  <a:gd name="T0" fmla="*/ 0 w 30"/>
                  <a:gd name="T1" fmla="*/ 0 h 94"/>
                  <a:gd name="T2" fmla="*/ 4 w 30"/>
                  <a:gd name="T3" fmla="*/ 93 h 94"/>
                  <a:gd name="T4" fmla="*/ 29 w 30"/>
                  <a:gd name="T5" fmla="*/ 10 h 94"/>
                  <a:gd name="T6" fmla="*/ 0 w 3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4"/>
                  <a:gd name="T14" fmla="*/ 30 w 3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4">
                    <a:moveTo>
                      <a:pt x="0" y="0"/>
                    </a:moveTo>
                    <a:lnTo>
                      <a:pt x="4" y="93"/>
                    </a:lnTo>
                    <a:lnTo>
                      <a:pt x="29" y="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89" name="Freeform 135"/>
              <p:cNvSpPr>
                <a:spLocks/>
              </p:cNvSpPr>
              <p:nvPr/>
            </p:nvSpPr>
            <p:spPr bwMode="auto">
              <a:xfrm>
                <a:off x="1492" y="2151"/>
                <a:ext cx="30" cy="94"/>
              </a:xfrm>
              <a:custGeom>
                <a:avLst/>
                <a:gdLst>
                  <a:gd name="T0" fmla="*/ 29 w 30"/>
                  <a:gd name="T1" fmla="*/ 0 h 94"/>
                  <a:gd name="T2" fmla="*/ 0 w 30"/>
                  <a:gd name="T3" fmla="*/ 12 h 94"/>
                  <a:gd name="T4" fmla="*/ 29 w 30"/>
                  <a:gd name="T5" fmla="*/ 93 h 94"/>
                  <a:gd name="T6" fmla="*/ 29 w 3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4"/>
                  <a:gd name="T14" fmla="*/ 30 w 3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4">
                    <a:moveTo>
                      <a:pt x="29" y="0"/>
                    </a:moveTo>
                    <a:lnTo>
                      <a:pt x="0" y="12"/>
                    </a:lnTo>
                    <a:lnTo>
                      <a:pt x="29" y="9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90" name="Freeform 136"/>
              <p:cNvSpPr>
                <a:spLocks/>
              </p:cNvSpPr>
              <p:nvPr/>
            </p:nvSpPr>
            <p:spPr bwMode="auto">
              <a:xfrm>
                <a:off x="1431" y="2246"/>
                <a:ext cx="93" cy="65"/>
              </a:xfrm>
              <a:custGeom>
                <a:avLst/>
                <a:gdLst>
                  <a:gd name="T0" fmla="*/ 92 w 93"/>
                  <a:gd name="T1" fmla="*/ 0 h 65"/>
                  <a:gd name="T2" fmla="*/ 0 w 93"/>
                  <a:gd name="T3" fmla="*/ 24 h 65"/>
                  <a:gd name="T4" fmla="*/ 2 w 93"/>
                  <a:gd name="T5" fmla="*/ 64 h 65"/>
                  <a:gd name="T6" fmla="*/ 92 w 9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5"/>
                  <a:gd name="T14" fmla="*/ 93 w 9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5">
                    <a:moveTo>
                      <a:pt x="92" y="0"/>
                    </a:moveTo>
                    <a:lnTo>
                      <a:pt x="0" y="24"/>
                    </a:lnTo>
                    <a:lnTo>
                      <a:pt x="2" y="64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91" name="Freeform 137"/>
              <p:cNvSpPr>
                <a:spLocks/>
              </p:cNvSpPr>
              <p:nvPr/>
            </p:nvSpPr>
            <p:spPr bwMode="auto">
              <a:xfrm>
                <a:off x="1368" y="2165"/>
                <a:ext cx="124" cy="106"/>
              </a:xfrm>
              <a:custGeom>
                <a:avLst/>
                <a:gdLst>
                  <a:gd name="T0" fmla="*/ 0 w 124"/>
                  <a:gd name="T1" fmla="*/ 0 h 106"/>
                  <a:gd name="T2" fmla="*/ 63 w 124"/>
                  <a:gd name="T3" fmla="*/ 105 h 106"/>
                  <a:gd name="T4" fmla="*/ 123 w 124"/>
                  <a:gd name="T5" fmla="*/ 0 h 106"/>
                  <a:gd name="T6" fmla="*/ 0 w 124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106"/>
                  <a:gd name="T14" fmla="*/ 124 w 124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106">
                    <a:moveTo>
                      <a:pt x="0" y="0"/>
                    </a:moveTo>
                    <a:lnTo>
                      <a:pt x="63" y="105"/>
                    </a:lnTo>
                    <a:lnTo>
                      <a:pt x="1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92" name="Freeform 138"/>
              <p:cNvSpPr>
                <a:spLocks/>
              </p:cNvSpPr>
              <p:nvPr/>
            </p:nvSpPr>
            <p:spPr bwMode="auto">
              <a:xfrm>
                <a:off x="1368" y="2105"/>
                <a:ext cx="128" cy="61"/>
              </a:xfrm>
              <a:custGeom>
                <a:avLst/>
                <a:gdLst>
                  <a:gd name="T0" fmla="*/ 65 w 128"/>
                  <a:gd name="T1" fmla="*/ 0 h 61"/>
                  <a:gd name="T2" fmla="*/ 0 w 128"/>
                  <a:gd name="T3" fmla="*/ 60 h 61"/>
                  <a:gd name="T4" fmla="*/ 127 w 128"/>
                  <a:gd name="T5" fmla="*/ 60 h 61"/>
                  <a:gd name="T6" fmla="*/ 65 w 128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61"/>
                  <a:gd name="T14" fmla="*/ 128 w 128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61">
                    <a:moveTo>
                      <a:pt x="65" y="0"/>
                    </a:moveTo>
                    <a:lnTo>
                      <a:pt x="0" y="60"/>
                    </a:lnTo>
                    <a:lnTo>
                      <a:pt x="127" y="6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EAEC5E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93" name="Freeform 139"/>
              <p:cNvSpPr>
                <a:spLocks/>
              </p:cNvSpPr>
              <p:nvPr/>
            </p:nvSpPr>
            <p:spPr bwMode="auto">
              <a:xfrm>
                <a:off x="1342" y="2248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89 w 90"/>
                  <a:gd name="T3" fmla="*/ 22 h 63"/>
                  <a:gd name="T4" fmla="*/ 89 w 90"/>
                  <a:gd name="T5" fmla="*/ 62 h 63"/>
                  <a:gd name="T6" fmla="*/ 0 w 9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63"/>
                  <a:gd name="T14" fmla="*/ 90 w 9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63">
                    <a:moveTo>
                      <a:pt x="0" y="0"/>
                    </a:moveTo>
                    <a:lnTo>
                      <a:pt x="89" y="22"/>
                    </a:lnTo>
                    <a:lnTo>
                      <a:pt x="89" y="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94" name="Freeform 140"/>
              <p:cNvSpPr>
                <a:spLocks/>
              </p:cNvSpPr>
              <p:nvPr/>
            </p:nvSpPr>
            <p:spPr bwMode="auto">
              <a:xfrm>
                <a:off x="1433" y="2165"/>
                <a:ext cx="91" cy="106"/>
              </a:xfrm>
              <a:custGeom>
                <a:avLst/>
                <a:gdLst>
                  <a:gd name="T0" fmla="*/ 58 w 91"/>
                  <a:gd name="T1" fmla="*/ 0 h 106"/>
                  <a:gd name="T2" fmla="*/ 0 w 91"/>
                  <a:gd name="T3" fmla="*/ 105 h 106"/>
                  <a:gd name="T4" fmla="*/ 90 w 91"/>
                  <a:gd name="T5" fmla="*/ 81 h 106"/>
                  <a:gd name="T6" fmla="*/ 58 w 91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06"/>
                  <a:gd name="T14" fmla="*/ 91 w 91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06">
                    <a:moveTo>
                      <a:pt x="58" y="0"/>
                    </a:moveTo>
                    <a:lnTo>
                      <a:pt x="0" y="105"/>
                    </a:lnTo>
                    <a:lnTo>
                      <a:pt x="90" y="81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95" name="Freeform 141"/>
              <p:cNvSpPr>
                <a:spLocks/>
              </p:cNvSpPr>
              <p:nvPr/>
            </p:nvSpPr>
            <p:spPr bwMode="auto">
              <a:xfrm>
                <a:off x="1342" y="2165"/>
                <a:ext cx="90" cy="106"/>
              </a:xfrm>
              <a:custGeom>
                <a:avLst/>
                <a:gdLst>
                  <a:gd name="T0" fmla="*/ 26 w 90"/>
                  <a:gd name="T1" fmla="*/ 0 h 106"/>
                  <a:gd name="T2" fmla="*/ 0 w 90"/>
                  <a:gd name="T3" fmla="*/ 81 h 106"/>
                  <a:gd name="T4" fmla="*/ 89 w 90"/>
                  <a:gd name="T5" fmla="*/ 105 h 106"/>
                  <a:gd name="T6" fmla="*/ 26 w 90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06"/>
                  <a:gd name="T14" fmla="*/ 90 w 90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06">
                    <a:moveTo>
                      <a:pt x="26" y="0"/>
                    </a:moveTo>
                    <a:lnTo>
                      <a:pt x="0" y="81"/>
                    </a:lnTo>
                    <a:lnTo>
                      <a:pt x="89" y="105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96" name="Oval 142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6" cy="80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97" name="Oval 143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4" cy="78"/>
              </a:xfrm>
              <a:prstGeom prst="ellipse">
                <a:avLst/>
              </a:prstGeom>
              <a:noFill/>
              <a:ln w="50800">
                <a:solidFill>
                  <a:srgbClr val="0606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98" name="Oval 144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2" cy="76"/>
              </a:xfrm>
              <a:prstGeom prst="ellipse">
                <a:avLst/>
              </a:prstGeom>
              <a:noFill/>
              <a:ln w="50800">
                <a:solidFill>
                  <a:srgbClr val="0C0C0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99" name="Oval 145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0" cy="73"/>
              </a:xfrm>
              <a:prstGeom prst="ellipse">
                <a:avLst/>
              </a:prstGeom>
              <a:noFill/>
              <a:ln w="50800">
                <a:solidFill>
                  <a:srgbClr val="1212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00" name="Oval 146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6" cy="70"/>
              </a:xfrm>
              <a:prstGeom prst="ellipse">
                <a:avLst/>
              </a:prstGeom>
              <a:noFill/>
              <a:ln w="50800">
                <a:solidFill>
                  <a:srgbClr val="18181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01" name="Oval 147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4" cy="67"/>
              </a:xfrm>
              <a:prstGeom prst="ellipse">
                <a:avLst/>
              </a:prstGeom>
              <a:noFill/>
              <a:ln w="50800">
                <a:solidFill>
                  <a:srgbClr val="1E1E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02" name="Oval 148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2" cy="66"/>
              </a:xfrm>
              <a:prstGeom prst="ellipse">
                <a:avLst/>
              </a:prstGeom>
              <a:noFill/>
              <a:ln w="50800">
                <a:solidFill>
                  <a:srgbClr val="2424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03" name="Oval 149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8" cy="61"/>
              </a:xfrm>
              <a:prstGeom prst="ellipse">
                <a:avLst/>
              </a:prstGeom>
              <a:noFill/>
              <a:ln w="50800">
                <a:solidFill>
                  <a:srgbClr val="2A2A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04" name="Oval 150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5" cy="60"/>
              </a:xfrm>
              <a:prstGeom prst="ellipse">
                <a:avLst/>
              </a:prstGeom>
              <a:noFill/>
              <a:ln w="50800">
                <a:solidFill>
                  <a:srgbClr val="3030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05" name="Oval 151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4" cy="57"/>
              </a:xfrm>
              <a:prstGeom prst="ellipse">
                <a:avLst/>
              </a:prstGeom>
              <a:noFill/>
              <a:ln w="50800">
                <a:solidFill>
                  <a:srgbClr val="36363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06" name="Oval 152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9" cy="54"/>
              </a:xfrm>
              <a:prstGeom prst="ellipse">
                <a:avLst/>
              </a:prstGeom>
              <a:noFill/>
              <a:ln w="50800">
                <a:solidFill>
                  <a:srgbClr val="3C3C3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07" name="Oval 153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8" cy="51"/>
              </a:xfrm>
              <a:prstGeom prst="ellipse">
                <a:avLst/>
              </a:prstGeom>
              <a:noFill/>
              <a:ln w="50800">
                <a:solidFill>
                  <a:srgbClr val="43434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08" name="Oval 154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5" cy="50"/>
              </a:xfrm>
              <a:prstGeom prst="ellipse">
                <a:avLst/>
              </a:prstGeom>
              <a:noFill/>
              <a:ln w="50800">
                <a:solidFill>
                  <a:srgbClr val="49494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09" name="Oval 155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52" cy="45"/>
              </a:xfrm>
              <a:prstGeom prst="ellipse">
                <a:avLst/>
              </a:prstGeom>
              <a:noFill/>
              <a:ln w="50800">
                <a:solidFill>
                  <a:srgbClr val="4F4F4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10" name="Oval 156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49" cy="44"/>
              </a:xfrm>
              <a:prstGeom prst="ellipse">
                <a:avLst/>
              </a:prstGeom>
              <a:noFill/>
              <a:ln w="50800">
                <a:solidFill>
                  <a:srgbClr val="55555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11" name="Oval 157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48" cy="44"/>
              </a:xfrm>
              <a:prstGeom prst="ellipse">
                <a:avLst/>
              </a:prstGeom>
              <a:noFill/>
              <a:ln w="50800">
                <a:solidFill>
                  <a:srgbClr val="5B5B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12" name="Oval 158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43" cy="39"/>
              </a:xfrm>
              <a:prstGeom prst="ellipse">
                <a:avLst/>
              </a:prstGeom>
              <a:noFill/>
              <a:ln w="50800">
                <a:solidFill>
                  <a:srgbClr val="61616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13" name="Oval 159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42" cy="38"/>
              </a:xfrm>
              <a:prstGeom prst="ellipse">
                <a:avLst/>
              </a:prstGeom>
              <a:noFill/>
              <a:ln w="50800">
                <a:solidFill>
                  <a:srgbClr val="6767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14" name="Oval 160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39" cy="35"/>
              </a:xfrm>
              <a:prstGeom prst="ellipse">
                <a:avLst/>
              </a:prstGeom>
              <a:noFill/>
              <a:ln w="50800">
                <a:solidFill>
                  <a:srgbClr val="6D6D6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15" name="Oval 161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6" cy="32"/>
              </a:xfrm>
              <a:prstGeom prst="ellipse">
                <a:avLst/>
              </a:prstGeom>
              <a:noFill/>
              <a:ln w="50800">
                <a:solidFill>
                  <a:srgbClr val="7373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16" name="Oval 162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3" cy="29"/>
              </a:xfrm>
              <a:prstGeom prst="ellipse">
                <a:avLst/>
              </a:prstGeom>
              <a:noFill/>
              <a:ln w="50800">
                <a:solidFill>
                  <a:srgbClr val="79797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17" name="Oval 163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2" cy="28"/>
              </a:xfrm>
              <a:prstGeom prst="ellipse">
                <a:avLst/>
              </a:prstGeom>
              <a:noFill/>
              <a:ln w="508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18" name="Oval 164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7" cy="23"/>
              </a:xfrm>
              <a:prstGeom prst="ellipse">
                <a:avLst/>
              </a:prstGeom>
              <a:noFill/>
              <a:ln w="508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19" name="Oval 165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6" cy="22"/>
              </a:xfrm>
              <a:prstGeom prst="ellipse">
                <a:avLst/>
              </a:prstGeom>
              <a:noFill/>
              <a:ln w="50800">
                <a:solidFill>
                  <a:srgbClr val="8C8C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20" name="Oval 166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3" cy="19"/>
              </a:xfrm>
              <a:prstGeom prst="ellipse">
                <a:avLst/>
              </a:prstGeom>
              <a:noFill/>
              <a:ln w="50800">
                <a:solidFill>
                  <a:srgbClr val="92929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21" name="Oval 167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20" cy="16"/>
              </a:xfrm>
              <a:prstGeom prst="ellipse">
                <a:avLst/>
              </a:prstGeom>
              <a:noFill/>
              <a:ln w="50800">
                <a:solidFill>
                  <a:srgbClr val="9898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22" name="Oval 168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17" cy="13"/>
              </a:xfrm>
              <a:prstGeom prst="ellipse">
                <a:avLst/>
              </a:prstGeom>
              <a:noFill/>
              <a:ln w="50800">
                <a:solidFill>
                  <a:srgbClr val="9E9E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23" name="Oval 169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16" cy="15"/>
              </a:xfrm>
              <a:prstGeom prst="ellipse">
                <a:avLst/>
              </a:prstGeom>
              <a:noFill/>
              <a:ln w="50800">
                <a:solidFill>
                  <a:srgbClr val="A4A4A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24" name="Oval 170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11" cy="7"/>
              </a:xfrm>
              <a:prstGeom prst="ellipse">
                <a:avLst/>
              </a:prstGeom>
              <a:noFill/>
              <a:ln w="50800">
                <a:solidFill>
                  <a:srgbClr val="AAAA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25" name="Oval 171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10" cy="7"/>
              </a:xfrm>
              <a:prstGeom prst="ellipse">
                <a:avLst/>
              </a:prstGeom>
              <a:noFill/>
              <a:ln w="50800">
                <a:solidFill>
                  <a:srgbClr val="B0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26" name="Oval 172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7" cy="6"/>
              </a:xfrm>
              <a:prstGeom prst="ellipse">
                <a:avLst/>
              </a:prstGeom>
              <a:noFill/>
              <a:ln w="50800">
                <a:solidFill>
                  <a:srgbClr val="B6B6B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27" name="Oval 173"/>
              <p:cNvSpPr>
                <a:spLocks noChangeArrowheads="1"/>
              </p:cNvSpPr>
              <p:nvPr/>
            </p:nvSpPr>
            <p:spPr bwMode="auto">
              <a:xfrm>
                <a:off x="1408" y="2187"/>
                <a:ext cx="4" cy="1"/>
              </a:xfrm>
              <a:prstGeom prst="ellipse">
                <a:avLst/>
              </a:prstGeom>
              <a:noFill/>
              <a:ln w="50800">
                <a:solidFill>
                  <a:srgbClr val="BCBCB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28" name="Oval 174"/>
              <p:cNvSpPr>
                <a:spLocks noChangeArrowheads="1"/>
              </p:cNvSpPr>
              <p:nvPr/>
            </p:nvSpPr>
            <p:spPr bwMode="auto">
              <a:xfrm>
                <a:off x="1408" y="2187"/>
                <a:ext cx="1" cy="1"/>
              </a:xfrm>
              <a:prstGeom prst="ellipse">
                <a:avLst/>
              </a:prstGeom>
              <a:noFill/>
              <a:ln w="50800">
                <a:solidFill>
                  <a:srgbClr val="C3C3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29" name="Oval 175"/>
              <p:cNvSpPr>
                <a:spLocks noChangeArrowheads="1"/>
              </p:cNvSpPr>
              <p:nvPr/>
            </p:nvSpPr>
            <p:spPr bwMode="auto">
              <a:xfrm>
                <a:off x="1408" y="2171"/>
                <a:ext cx="1" cy="29"/>
              </a:xfrm>
              <a:prstGeom prst="ellipse">
                <a:avLst/>
              </a:prstGeom>
              <a:noFill/>
              <a:ln w="50800">
                <a:solidFill>
                  <a:srgbClr val="C9C9C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30" name="Oval 176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27" cy="26"/>
              </a:xfrm>
              <a:prstGeom prst="ellipse">
                <a:avLst/>
              </a:prstGeom>
              <a:noFill/>
              <a:ln w="50800">
                <a:solidFill>
                  <a:srgbClr val="CFCFC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31" name="Oval 177"/>
              <p:cNvSpPr>
                <a:spLocks noChangeArrowheads="1"/>
              </p:cNvSpPr>
              <p:nvPr/>
            </p:nvSpPr>
            <p:spPr bwMode="auto">
              <a:xfrm>
                <a:off x="1392" y="2173"/>
                <a:ext cx="26" cy="23"/>
              </a:xfrm>
              <a:prstGeom prst="ellipse">
                <a:avLst/>
              </a:prstGeom>
              <a:noFill/>
              <a:ln w="508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32" name="Oval 178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23" cy="22"/>
              </a:xfrm>
              <a:prstGeom prst="ellipse">
                <a:avLst/>
              </a:prstGeom>
              <a:noFill/>
              <a:ln w="50800">
                <a:solidFill>
                  <a:srgbClr val="DBDBD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33" name="Oval 179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20" cy="17"/>
              </a:xfrm>
              <a:prstGeom prst="ellipse">
                <a:avLst/>
              </a:prstGeom>
              <a:noFill/>
              <a:ln w="50800">
                <a:solidFill>
                  <a:srgbClr val="E1E1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34" name="Oval 180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17" cy="16"/>
              </a:xfrm>
              <a:prstGeom prst="ellipse">
                <a:avLst/>
              </a:prstGeom>
              <a:noFill/>
              <a:ln w="50800">
                <a:solidFill>
                  <a:srgbClr val="E7E7E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35" name="Oval 181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16" cy="13"/>
              </a:xfrm>
              <a:prstGeom prst="ellipse">
                <a:avLst/>
              </a:prstGeom>
              <a:noFill/>
              <a:ln w="50800">
                <a:solidFill>
                  <a:srgbClr val="EDEDE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36" name="Oval 182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11" cy="10"/>
              </a:xfrm>
              <a:prstGeom prst="ellipse">
                <a:avLst/>
              </a:prstGeom>
              <a:noFill/>
              <a:ln w="50800">
                <a:solidFill>
                  <a:srgbClr val="F3F3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37" name="Oval 183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10" cy="7"/>
              </a:xfrm>
              <a:prstGeom prst="ellipse">
                <a:avLst/>
              </a:prstGeom>
              <a:noFill/>
              <a:ln w="50800">
                <a:solidFill>
                  <a:srgbClr val="F9F9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38" name="Oval 184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7" cy="6"/>
              </a:xfrm>
              <a:prstGeom prst="ellips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39" name="Oval 185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6" cy="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40" name="Oval 186"/>
              <p:cNvSpPr>
                <a:spLocks noChangeArrowheads="1"/>
              </p:cNvSpPr>
              <p:nvPr/>
            </p:nvSpPr>
            <p:spPr bwMode="auto">
              <a:xfrm>
                <a:off x="1380" y="2159"/>
                <a:ext cx="102" cy="9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41" name="Line 187"/>
              <p:cNvSpPr>
                <a:spLocks noChangeShapeType="1"/>
              </p:cNvSpPr>
              <p:nvPr/>
            </p:nvSpPr>
            <p:spPr bwMode="auto">
              <a:xfrm>
                <a:off x="1376" y="2163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42" name="Line 188"/>
              <p:cNvSpPr>
                <a:spLocks noChangeShapeType="1"/>
              </p:cNvSpPr>
              <p:nvPr/>
            </p:nvSpPr>
            <p:spPr bwMode="auto">
              <a:xfrm>
                <a:off x="1374" y="2171"/>
                <a:ext cx="46" cy="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43" name="Line 189"/>
              <p:cNvSpPr>
                <a:spLocks noChangeShapeType="1"/>
              </p:cNvSpPr>
              <p:nvPr/>
            </p:nvSpPr>
            <p:spPr bwMode="auto">
              <a:xfrm flipH="1">
                <a:off x="1420" y="2171"/>
                <a:ext cx="77" cy="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452" name="Group 190"/>
            <p:cNvGrpSpPr>
              <a:grpSpLocks/>
            </p:cNvGrpSpPr>
            <p:nvPr/>
          </p:nvGrpSpPr>
          <p:grpSpPr bwMode="auto">
            <a:xfrm>
              <a:off x="2328" y="2009"/>
              <a:ext cx="166" cy="206"/>
              <a:chOff x="1338" y="2105"/>
              <a:chExt cx="186" cy="206"/>
            </a:xfrm>
          </p:grpSpPr>
          <p:sp>
            <p:nvSpPr>
              <p:cNvPr id="18828" name="Freeform 191"/>
              <p:cNvSpPr>
                <a:spLocks/>
              </p:cNvSpPr>
              <p:nvPr/>
            </p:nvSpPr>
            <p:spPr bwMode="auto">
              <a:xfrm>
                <a:off x="1338" y="2105"/>
                <a:ext cx="96" cy="61"/>
              </a:xfrm>
              <a:custGeom>
                <a:avLst/>
                <a:gdLst>
                  <a:gd name="T0" fmla="*/ 95 w 96"/>
                  <a:gd name="T1" fmla="*/ 0 h 61"/>
                  <a:gd name="T2" fmla="*/ 0 w 96"/>
                  <a:gd name="T3" fmla="*/ 48 h 61"/>
                  <a:gd name="T4" fmla="*/ 32 w 96"/>
                  <a:gd name="T5" fmla="*/ 60 h 61"/>
                  <a:gd name="T6" fmla="*/ 95 w 96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61"/>
                  <a:gd name="T14" fmla="*/ 96 w 96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61">
                    <a:moveTo>
                      <a:pt x="95" y="0"/>
                    </a:moveTo>
                    <a:lnTo>
                      <a:pt x="0" y="48"/>
                    </a:lnTo>
                    <a:lnTo>
                      <a:pt x="32" y="6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29" name="Freeform 192"/>
              <p:cNvSpPr>
                <a:spLocks/>
              </p:cNvSpPr>
              <p:nvPr/>
            </p:nvSpPr>
            <p:spPr bwMode="auto">
              <a:xfrm>
                <a:off x="1431" y="2105"/>
                <a:ext cx="93" cy="61"/>
              </a:xfrm>
              <a:custGeom>
                <a:avLst/>
                <a:gdLst>
                  <a:gd name="T0" fmla="*/ 0 w 93"/>
                  <a:gd name="T1" fmla="*/ 0 h 61"/>
                  <a:gd name="T2" fmla="*/ 92 w 93"/>
                  <a:gd name="T3" fmla="*/ 48 h 61"/>
                  <a:gd name="T4" fmla="*/ 62 w 93"/>
                  <a:gd name="T5" fmla="*/ 60 h 61"/>
                  <a:gd name="T6" fmla="*/ 0 w 9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1"/>
                  <a:gd name="T14" fmla="*/ 93 w 9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1">
                    <a:moveTo>
                      <a:pt x="0" y="0"/>
                    </a:moveTo>
                    <a:lnTo>
                      <a:pt x="92" y="48"/>
                    </a:lnTo>
                    <a:lnTo>
                      <a:pt x="62" y="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30" name="Freeform 193"/>
              <p:cNvSpPr>
                <a:spLocks/>
              </p:cNvSpPr>
              <p:nvPr/>
            </p:nvSpPr>
            <p:spPr bwMode="auto">
              <a:xfrm>
                <a:off x="1340" y="2155"/>
                <a:ext cx="30" cy="94"/>
              </a:xfrm>
              <a:custGeom>
                <a:avLst/>
                <a:gdLst>
                  <a:gd name="T0" fmla="*/ 0 w 30"/>
                  <a:gd name="T1" fmla="*/ 0 h 94"/>
                  <a:gd name="T2" fmla="*/ 4 w 30"/>
                  <a:gd name="T3" fmla="*/ 93 h 94"/>
                  <a:gd name="T4" fmla="*/ 29 w 30"/>
                  <a:gd name="T5" fmla="*/ 10 h 94"/>
                  <a:gd name="T6" fmla="*/ 0 w 3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4"/>
                  <a:gd name="T14" fmla="*/ 30 w 3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4">
                    <a:moveTo>
                      <a:pt x="0" y="0"/>
                    </a:moveTo>
                    <a:lnTo>
                      <a:pt x="4" y="93"/>
                    </a:lnTo>
                    <a:lnTo>
                      <a:pt x="29" y="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31" name="Freeform 194"/>
              <p:cNvSpPr>
                <a:spLocks/>
              </p:cNvSpPr>
              <p:nvPr/>
            </p:nvSpPr>
            <p:spPr bwMode="auto">
              <a:xfrm>
                <a:off x="1492" y="2151"/>
                <a:ext cx="30" cy="94"/>
              </a:xfrm>
              <a:custGeom>
                <a:avLst/>
                <a:gdLst>
                  <a:gd name="T0" fmla="*/ 29 w 30"/>
                  <a:gd name="T1" fmla="*/ 0 h 94"/>
                  <a:gd name="T2" fmla="*/ 0 w 30"/>
                  <a:gd name="T3" fmla="*/ 12 h 94"/>
                  <a:gd name="T4" fmla="*/ 29 w 30"/>
                  <a:gd name="T5" fmla="*/ 93 h 94"/>
                  <a:gd name="T6" fmla="*/ 29 w 3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4"/>
                  <a:gd name="T14" fmla="*/ 30 w 3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4">
                    <a:moveTo>
                      <a:pt x="29" y="0"/>
                    </a:moveTo>
                    <a:lnTo>
                      <a:pt x="0" y="12"/>
                    </a:lnTo>
                    <a:lnTo>
                      <a:pt x="29" y="9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32" name="Freeform 195"/>
              <p:cNvSpPr>
                <a:spLocks/>
              </p:cNvSpPr>
              <p:nvPr/>
            </p:nvSpPr>
            <p:spPr bwMode="auto">
              <a:xfrm>
                <a:off x="1431" y="2246"/>
                <a:ext cx="93" cy="65"/>
              </a:xfrm>
              <a:custGeom>
                <a:avLst/>
                <a:gdLst>
                  <a:gd name="T0" fmla="*/ 92 w 93"/>
                  <a:gd name="T1" fmla="*/ 0 h 65"/>
                  <a:gd name="T2" fmla="*/ 0 w 93"/>
                  <a:gd name="T3" fmla="*/ 24 h 65"/>
                  <a:gd name="T4" fmla="*/ 2 w 93"/>
                  <a:gd name="T5" fmla="*/ 64 h 65"/>
                  <a:gd name="T6" fmla="*/ 92 w 9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5"/>
                  <a:gd name="T14" fmla="*/ 93 w 9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5">
                    <a:moveTo>
                      <a:pt x="92" y="0"/>
                    </a:moveTo>
                    <a:lnTo>
                      <a:pt x="0" y="24"/>
                    </a:lnTo>
                    <a:lnTo>
                      <a:pt x="2" y="64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33" name="Freeform 196"/>
              <p:cNvSpPr>
                <a:spLocks/>
              </p:cNvSpPr>
              <p:nvPr/>
            </p:nvSpPr>
            <p:spPr bwMode="auto">
              <a:xfrm>
                <a:off x="1368" y="2165"/>
                <a:ext cx="124" cy="106"/>
              </a:xfrm>
              <a:custGeom>
                <a:avLst/>
                <a:gdLst>
                  <a:gd name="T0" fmla="*/ 0 w 124"/>
                  <a:gd name="T1" fmla="*/ 0 h 106"/>
                  <a:gd name="T2" fmla="*/ 63 w 124"/>
                  <a:gd name="T3" fmla="*/ 105 h 106"/>
                  <a:gd name="T4" fmla="*/ 123 w 124"/>
                  <a:gd name="T5" fmla="*/ 0 h 106"/>
                  <a:gd name="T6" fmla="*/ 0 w 124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106"/>
                  <a:gd name="T14" fmla="*/ 124 w 124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106">
                    <a:moveTo>
                      <a:pt x="0" y="0"/>
                    </a:moveTo>
                    <a:lnTo>
                      <a:pt x="63" y="105"/>
                    </a:lnTo>
                    <a:lnTo>
                      <a:pt x="1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34" name="Freeform 197"/>
              <p:cNvSpPr>
                <a:spLocks/>
              </p:cNvSpPr>
              <p:nvPr/>
            </p:nvSpPr>
            <p:spPr bwMode="auto">
              <a:xfrm>
                <a:off x="1368" y="2105"/>
                <a:ext cx="128" cy="61"/>
              </a:xfrm>
              <a:custGeom>
                <a:avLst/>
                <a:gdLst>
                  <a:gd name="T0" fmla="*/ 65 w 128"/>
                  <a:gd name="T1" fmla="*/ 0 h 61"/>
                  <a:gd name="T2" fmla="*/ 0 w 128"/>
                  <a:gd name="T3" fmla="*/ 60 h 61"/>
                  <a:gd name="T4" fmla="*/ 127 w 128"/>
                  <a:gd name="T5" fmla="*/ 60 h 61"/>
                  <a:gd name="T6" fmla="*/ 65 w 128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61"/>
                  <a:gd name="T14" fmla="*/ 128 w 128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61">
                    <a:moveTo>
                      <a:pt x="65" y="0"/>
                    </a:moveTo>
                    <a:lnTo>
                      <a:pt x="0" y="60"/>
                    </a:lnTo>
                    <a:lnTo>
                      <a:pt x="127" y="6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EAEC5E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35" name="Freeform 198"/>
              <p:cNvSpPr>
                <a:spLocks/>
              </p:cNvSpPr>
              <p:nvPr/>
            </p:nvSpPr>
            <p:spPr bwMode="auto">
              <a:xfrm>
                <a:off x="1342" y="2248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89 w 90"/>
                  <a:gd name="T3" fmla="*/ 22 h 63"/>
                  <a:gd name="T4" fmla="*/ 89 w 90"/>
                  <a:gd name="T5" fmla="*/ 62 h 63"/>
                  <a:gd name="T6" fmla="*/ 0 w 9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63"/>
                  <a:gd name="T14" fmla="*/ 90 w 9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63">
                    <a:moveTo>
                      <a:pt x="0" y="0"/>
                    </a:moveTo>
                    <a:lnTo>
                      <a:pt x="89" y="22"/>
                    </a:lnTo>
                    <a:lnTo>
                      <a:pt x="89" y="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36" name="Freeform 199"/>
              <p:cNvSpPr>
                <a:spLocks/>
              </p:cNvSpPr>
              <p:nvPr/>
            </p:nvSpPr>
            <p:spPr bwMode="auto">
              <a:xfrm>
                <a:off x="1433" y="2165"/>
                <a:ext cx="91" cy="106"/>
              </a:xfrm>
              <a:custGeom>
                <a:avLst/>
                <a:gdLst>
                  <a:gd name="T0" fmla="*/ 58 w 91"/>
                  <a:gd name="T1" fmla="*/ 0 h 106"/>
                  <a:gd name="T2" fmla="*/ 0 w 91"/>
                  <a:gd name="T3" fmla="*/ 105 h 106"/>
                  <a:gd name="T4" fmla="*/ 90 w 91"/>
                  <a:gd name="T5" fmla="*/ 81 h 106"/>
                  <a:gd name="T6" fmla="*/ 58 w 91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06"/>
                  <a:gd name="T14" fmla="*/ 91 w 91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06">
                    <a:moveTo>
                      <a:pt x="58" y="0"/>
                    </a:moveTo>
                    <a:lnTo>
                      <a:pt x="0" y="105"/>
                    </a:lnTo>
                    <a:lnTo>
                      <a:pt x="90" y="81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37" name="Freeform 200"/>
              <p:cNvSpPr>
                <a:spLocks/>
              </p:cNvSpPr>
              <p:nvPr/>
            </p:nvSpPr>
            <p:spPr bwMode="auto">
              <a:xfrm>
                <a:off x="1342" y="2165"/>
                <a:ext cx="90" cy="106"/>
              </a:xfrm>
              <a:custGeom>
                <a:avLst/>
                <a:gdLst>
                  <a:gd name="T0" fmla="*/ 26 w 90"/>
                  <a:gd name="T1" fmla="*/ 0 h 106"/>
                  <a:gd name="T2" fmla="*/ 0 w 90"/>
                  <a:gd name="T3" fmla="*/ 81 h 106"/>
                  <a:gd name="T4" fmla="*/ 89 w 90"/>
                  <a:gd name="T5" fmla="*/ 105 h 106"/>
                  <a:gd name="T6" fmla="*/ 26 w 90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06"/>
                  <a:gd name="T14" fmla="*/ 90 w 90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06">
                    <a:moveTo>
                      <a:pt x="26" y="0"/>
                    </a:moveTo>
                    <a:lnTo>
                      <a:pt x="0" y="81"/>
                    </a:lnTo>
                    <a:lnTo>
                      <a:pt x="89" y="105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38" name="Oval 201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6" cy="80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39" name="Oval 202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4" cy="78"/>
              </a:xfrm>
              <a:prstGeom prst="ellipse">
                <a:avLst/>
              </a:prstGeom>
              <a:noFill/>
              <a:ln w="50800">
                <a:solidFill>
                  <a:srgbClr val="0606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40" name="Oval 203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2" cy="76"/>
              </a:xfrm>
              <a:prstGeom prst="ellipse">
                <a:avLst/>
              </a:prstGeom>
              <a:noFill/>
              <a:ln w="50800">
                <a:solidFill>
                  <a:srgbClr val="0C0C0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41" name="Oval 204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0" cy="73"/>
              </a:xfrm>
              <a:prstGeom prst="ellipse">
                <a:avLst/>
              </a:prstGeom>
              <a:noFill/>
              <a:ln w="50800">
                <a:solidFill>
                  <a:srgbClr val="1212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42" name="Oval 205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6" cy="70"/>
              </a:xfrm>
              <a:prstGeom prst="ellipse">
                <a:avLst/>
              </a:prstGeom>
              <a:noFill/>
              <a:ln w="50800">
                <a:solidFill>
                  <a:srgbClr val="18181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43" name="Oval 206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4" cy="67"/>
              </a:xfrm>
              <a:prstGeom prst="ellipse">
                <a:avLst/>
              </a:prstGeom>
              <a:noFill/>
              <a:ln w="50800">
                <a:solidFill>
                  <a:srgbClr val="1E1E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44" name="Oval 207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2" cy="66"/>
              </a:xfrm>
              <a:prstGeom prst="ellipse">
                <a:avLst/>
              </a:prstGeom>
              <a:noFill/>
              <a:ln w="50800">
                <a:solidFill>
                  <a:srgbClr val="2424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45" name="Oval 208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8" cy="61"/>
              </a:xfrm>
              <a:prstGeom prst="ellipse">
                <a:avLst/>
              </a:prstGeom>
              <a:noFill/>
              <a:ln w="50800">
                <a:solidFill>
                  <a:srgbClr val="2A2A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46" name="Oval 209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5" cy="60"/>
              </a:xfrm>
              <a:prstGeom prst="ellipse">
                <a:avLst/>
              </a:prstGeom>
              <a:noFill/>
              <a:ln w="50800">
                <a:solidFill>
                  <a:srgbClr val="3030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47" name="Oval 210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4" cy="57"/>
              </a:xfrm>
              <a:prstGeom prst="ellipse">
                <a:avLst/>
              </a:prstGeom>
              <a:noFill/>
              <a:ln w="50800">
                <a:solidFill>
                  <a:srgbClr val="36363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48" name="Oval 211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9" cy="54"/>
              </a:xfrm>
              <a:prstGeom prst="ellipse">
                <a:avLst/>
              </a:prstGeom>
              <a:noFill/>
              <a:ln w="50800">
                <a:solidFill>
                  <a:srgbClr val="3C3C3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49" name="Oval 212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8" cy="51"/>
              </a:xfrm>
              <a:prstGeom prst="ellipse">
                <a:avLst/>
              </a:prstGeom>
              <a:noFill/>
              <a:ln w="50800">
                <a:solidFill>
                  <a:srgbClr val="43434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50" name="Oval 213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5" cy="50"/>
              </a:xfrm>
              <a:prstGeom prst="ellipse">
                <a:avLst/>
              </a:prstGeom>
              <a:noFill/>
              <a:ln w="50800">
                <a:solidFill>
                  <a:srgbClr val="49494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51" name="Oval 214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52" cy="45"/>
              </a:xfrm>
              <a:prstGeom prst="ellipse">
                <a:avLst/>
              </a:prstGeom>
              <a:noFill/>
              <a:ln w="50800">
                <a:solidFill>
                  <a:srgbClr val="4F4F4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52" name="Oval 215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49" cy="44"/>
              </a:xfrm>
              <a:prstGeom prst="ellipse">
                <a:avLst/>
              </a:prstGeom>
              <a:noFill/>
              <a:ln w="50800">
                <a:solidFill>
                  <a:srgbClr val="55555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53" name="Oval 216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48" cy="44"/>
              </a:xfrm>
              <a:prstGeom prst="ellipse">
                <a:avLst/>
              </a:prstGeom>
              <a:noFill/>
              <a:ln w="50800">
                <a:solidFill>
                  <a:srgbClr val="5B5B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54" name="Oval 217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43" cy="39"/>
              </a:xfrm>
              <a:prstGeom prst="ellipse">
                <a:avLst/>
              </a:prstGeom>
              <a:noFill/>
              <a:ln w="50800">
                <a:solidFill>
                  <a:srgbClr val="61616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55" name="Oval 218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42" cy="38"/>
              </a:xfrm>
              <a:prstGeom prst="ellipse">
                <a:avLst/>
              </a:prstGeom>
              <a:noFill/>
              <a:ln w="50800">
                <a:solidFill>
                  <a:srgbClr val="6767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56" name="Oval 219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39" cy="35"/>
              </a:xfrm>
              <a:prstGeom prst="ellipse">
                <a:avLst/>
              </a:prstGeom>
              <a:noFill/>
              <a:ln w="50800">
                <a:solidFill>
                  <a:srgbClr val="6D6D6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57" name="Oval 220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6" cy="32"/>
              </a:xfrm>
              <a:prstGeom prst="ellipse">
                <a:avLst/>
              </a:prstGeom>
              <a:noFill/>
              <a:ln w="50800">
                <a:solidFill>
                  <a:srgbClr val="7373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58" name="Oval 221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3" cy="29"/>
              </a:xfrm>
              <a:prstGeom prst="ellipse">
                <a:avLst/>
              </a:prstGeom>
              <a:noFill/>
              <a:ln w="50800">
                <a:solidFill>
                  <a:srgbClr val="79797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59" name="Oval 222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2" cy="28"/>
              </a:xfrm>
              <a:prstGeom prst="ellipse">
                <a:avLst/>
              </a:prstGeom>
              <a:noFill/>
              <a:ln w="508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60" name="Oval 223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7" cy="23"/>
              </a:xfrm>
              <a:prstGeom prst="ellipse">
                <a:avLst/>
              </a:prstGeom>
              <a:noFill/>
              <a:ln w="508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61" name="Oval 224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6" cy="22"/>
              </a:xfrm>
              <a:prstGeom prst="ellipse">
                <a:avLst/>
              </a:prstGeom>
              <a:noFill/>
              <a:ln w="50800">
                <a:solidFill>
                  <a:srgbClr val="8C8C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62" name="Oval 225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3" cy="19"/>
              </a:xfrm>
              <a:prstGeom prst="ellipse">
                <a:avLst/>
              </a:prstGeom>
              <a:noFill/>
              <a:ln w="50800">
                <a:solidFill>
                  <a:srgbClr val="92929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63" name="Oval 226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20" cy="16"/>
              </a:xfrm>
              <a:prstGeom prst="ellipse">
                <a:avLst/>
              </a:prstGeom>
              <a:noFill/>
              <a:ln w="50800">
                <a:solidFill>
                  <a:srgbClr val="9898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64" name="Oval 227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17" cy="13"/>
              </a:xfrm>
              <a:prstGeom prst="ellipse">
                <a:avLst/>
              </a:prstGeom>
              <a:noFill/>
              <a:ln w="50800">
                <a:solidFill>
                  <a:srgbClr val="9E9E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65" name="Oval 228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16" cy="15"/>
              </a:xfrm>
              <a:prstGeom prst="ellipse">
                <a:avLst/>
              </a:prstGeom>
              <a:noFill/>
              <a:ln w="50800">
                <a:solidFill>
                  <a:srgbClr val="A4A4A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66" name="Oval 229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11" cy="7"/>
              </a:xfrm>
              <a:prstGeom prst="ellipse">
                <a:avLst/>
              </a:prstGeom>
              <a:noFill/>
              <a:ln w="50800">
                <a:solidFill>
                  <a:srgbClr val="AAAA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67" name="Oval 230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10" cy="7"/>
              </a:xfrm>
              <a:prstGeom prst="ellipse">
                <a:avLst/>
              </a:prstGeom>
              <a:noFill/>
              <a:ln w="50800">
                <a:solidFill>
                  <a:srgbClr val="B0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68" name="Oval 231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7" cy="6"/>
              </a:xfrm>
              <a:prstGeom prst="ellipse">
                <a:avLst/>
              </a:prstGeom>
              <a:noFill/>
              <a:ln w="50800">
                <a:solidFill>
                  <a:srgbClr val="B6B6B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69" name="Oval 232"/>
              <p:cNvSpPr>
                <a:spLocks noChangeArrowheads="1"/>
              </p:cNvSpPr>
              <p:nvPr/>
            </p:nvSpPr>
            <p:spPr bwMode="auto">
              <a:xfrm>
                <a:off x="1408" y="2187"/>
                <a:ext cx="4" cy="1"/>
              </a:xfrm>
              <a:prstGeom prst="ellipse">
                <a:avLst/>
              </a:prstGeom>
              <a:noFill/>
              <a:ln w="50800">
                <a:solidFill>
                  <a:srgbClr val="BCBCB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70" name="Oval 233"/>
              <p:cNvSpPr>
                <a:spLocks noChangeArrowheads="1"/>
              </p:cNvSpPr>
              <p:nvPr/>
            </p:nvSpPr>
            <p:spPr bwMode="auto">
              <a:xfrm>
                <a:off x="1408" y="2187"/>
                <a:ext cx="1" cy="1"/>
              </a:xfrm>
              <a:prstGeom prst="ellipse">
                <a:avLst/>
              </a:prstGeom>
              <a:noFill/>
              <a:ln w="50800">
                <a:solidFill>
                  <a:srgbClr val="C3C3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71" name="Oval 234"/>
              <p:cNvSpPr>
                <a:spLocks noChangeArrowheads="1"/>
              </p:cNvSpPr>
              <p:nvPr/>
            </p:nvSpPr>
            <p:spPr bwMode="auto">
              <a:xfrm>
                <a:off x="1408" y="2171"/>
                <a:ext cx="1" cy="29"/>
              </a:xfrm>
              <a:prstGeom prst="ellipse">
                <a:avLst/>
              </a:prstGeom>
              <a:noFill/>
              <a:ln w="50800">
                <a:solidFill>
                  <a:srgbClr val="C9C9C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72" name="Oval 235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27" cy="26"/>
              </a:xfrm>
              <a:prstGeom prst="ellipse">
                <a:avLst/>
              </a:prstGeom>
              <a:noFill/>
              <a:ln w="50800">
                <a:solidFill>
                  <a:srgbClr val="CFCFC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73" name="Oval 236"/>
              <p:cNvSpPr>
                <a:spLocks noChangeArrowheads="1"/>
              </p:cNvSpPr>
              <p:nvPr/>
            </p:nvSpPr>
            <p:spPr bwMode="auto">
              <a:xfrm>
                <a:off x="1392" y="2173"/>
                <a:ext cx="26" cy="23"/>
              </a:xfrm>
              <a:prstGeom prst="ellipse">
                <a:avLst/>
              </a:prstGeom>
              <a:noFill/>
              <a:ln w="508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74" name="Oval 237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23" cy="22"/>
              </a:xfrm>
              <a:prstGeom prst="ellipse">
                <a:avLst/>
              </a:prstGeom>
              <a:noFill/>
              <a:ln w="50800">
                <a:solidFill>
                  <a:srgbClr val="DBDBD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75" name="Oval 238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20" cy="17"/>
              </a:xfrm>
              <a:prstGeom prst="ellipse">
                <a:avLst/>
              </a:prstGeom>
              <a:noFill/>
              <a:ln w="50800">
                <a:solidFill>
                  <a:srgbClr val="E1E1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76" name="Oval 239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17" cy="16"/>
              </a:xfrm>
              <a:prstGeom prst="ellipse">
                <a:avLst/>
              </a:prstGeom>
              <a:noFill/>
              <a:ln w="50800">
                <a:solidFill>
                  <a:srgbClr val="E7E7E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77" name="Oval 240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16" cy="13"/>
              </a:xfrm>
              <a:prstGeom prst="ellipse">
                <a:avLst/>
              </a:prstGeom>
              <a:noFill/>
              <a:ln w="50800">
                <a:solidFill>
                  <a:srgbClr val="EDEDE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78" name="Oval 241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11" cy="10"/>
              </a:xfrm>
              <a:prstGeom prst="ellipse">
                <a:avLst/>
              </a:prstGeom>
              <a:noFill/>
              <a:ln w="50800">
                <a:solidFill>
                  <a:srgbClr val="F3F3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79" name="Oval 242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10" cy="7"/>
              </a:xfrm>
              <a:prstGeom prst="ellipse">
                <a:avLst/>
              </a:prstGeom>
              <a:noFill/>
              <a:ln w="50800">
                <a:solidFill>
                  <a:srgbClr val="F9F9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80" name="Oval 243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7" cy="6"/>
              </a:xfrm>
              <a:prstGeom prst="ellips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81" name="Oval 244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6" cy="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82" name="Oval 245"/>
              <p:cNvSpPr>
                <a:spLocks noChangeArrowheads="1"/>
              </p:cNvSpPr>
              <p:nvPr/>
            </p:nvSpPr>
            <p:spPr bwMode="auto">
              <a:xfrm>
                <a:off x="1380" y="2159"/>
                <a:ext cx="102" cy="9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83" name="Line 246"/>
              <p:cNvSpPr>
                <a:spLocks noChangeShapeType="1"/>
              </p:cNvSpPr>
              <p:nvPr/>
            </p:nvSpPr>
            <p:spPr bwMode="auto">
              <a:xfrm>
                <a:off x="1376" y="2163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84" name="Line 247"/>
              <p:cNvSpPr>
                <a:spLocks noChangeShapeType="1"/>
              </p:cNvSpPr>
              <p:nvPr/>
            </p:nvSpPr>
            <p:spPr bwMode="auto">
              <a:xfrm>
                <a:off x="1374" y="2171"/>
                <a:ext cx="46" cy="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85" name="Line 248"/>
              <p:cNvSpPr>
                <a:spLocks noChangeShapeType="1"/>
              </p:cNvSpPr>
              <p:nvPr/>
            </p:nvSpPr>
            <p:spPr bwMode="auto">
              <a:xfrm flipH="1">
                <a:off x="1420" y="2171"/>
                <a:ext cx="77" cy="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453" name="Group 249"/>
            <p:cNvGrpSpPr>
              <a:grpSpLocks/>
            </p:cNvGrpSpPr>
            <p:nvPr/>
          </p:nvGrpSpPr>
          <p:grpSpPr bwMode="auto">
            <a:xfrm>
              <a:off x="2816" y="2215"/>
              <a:ext cx="166" cy="206"/>
              <a:chOff x="1338" y="2105"/>
              <a:chExt cx="186" cy="206"/>
            </a:xfrm>
          </p:grpSpPr>
          <p:sp>
            <p:nvSpPr>
              <p:cNvPr id="18770" name="Freeform 250"/>
              <p:cNvSpPr>
                <a:spLocks/>
              </p:cNvSpPr>
              <p:nvPr/>
            </p:nvSpPr>
            <p:spPr bwMode="auto">
              <a:xfrm>
                <a:off x="1338" y="2105"/>
                <a:ext cx="96" cy="61"/>
              </a:xfrm>
              <a:custGeom>
                <a:avLst/>
                <a:gdLst>
                  <a:gd name="T0" fmla="*/ 95 w 96"/>
                  <a:gd name="T1" fmla="*/ 0 h 61"/>
                  <a:gd name="T2" fmla="*/ 0 w 96"/>
                  <a:gd name="T3" fmla="*/ 48 h 61"/>
                  <a:gd name="T4" fmla="*/ 32 w 96"/>
                  <a:gd name="T5" fmla="*/ 60 h 61"/>
                  <a:gd name="T6" fmla="*/ 95 w 96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61"/>
                  <a:gd name="T14" fmla="*/ 96 w 96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61">
                    <a:moveTo>
                      <a:pt x="95" y="0"/>
                    </a:moveTo>
                    <a:lnTo>
                      <a:pt x="0" y="48"/>
                    </a:lnTo>
                    <a:lnTo>
                      <a:pt x="32" y="6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71" name="Freeform 251"/>
              <p:cNvSpPr>
                <a:spLocks/>
              </p:cNvSpPr>
              <p:nvPr/>
            </p:nvSpPr>
            <p:spPr bwMode="auto">
              <a:xfrm>
                <a:off x="1431" y="2105"/>
                <a:ext cx="93" cy="61"/>
              </a:xfrm>
              <a:custGeom>
                <a:avLst/>
                <a:gdLst>
                  <a:gd name="T0" fmla="*/ 0 w 93"/>
                  <a:gd name="T1" fmla="*/ 0 h 61"/>
                  <a:gd name="T2" fmla="*/ 92 w 93"/>
                  <a:gd name="T3" fmla="*/ 48 h 61"/>
                  <a:gd name="T4" fmla="*/ 62 w 93"/>
                  <a:gd name="T5" fmla="*/ 60 h 61"/>
                  <a:gd name="T6" fmla="*/ 0 w 9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1"/>
                  <a:gd name="T14" fmla="*/ 93 w 9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1">
                    <a:moveTo>
                      <a:pt x="0" y="0"/>
                    </a:moveTo>
                    <a:lnTo>
                      <a:pt x="92" y="48"/>
                    </a:lnTo>
                    <a:lnTo>
                      <a:pt x="62" y="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72" name="Freeform 252"/>
              <p:cNvSpPr>
                <a:spLocks/>
              </p:cNvSpPr>
              <p:nvPr/>
            </p:nvSpPr>
            <p:spPr bwMode="auto">
              <a:xfrm>
                <a:off x="1340" y="2155"/>
                <a:ext cx="30" cy="94"/>
              </a:xfrm>
              <a:custGeom>
                <a:avLst/>
                <a:gdLst>
                  <a:gd name="T0" fmla="*/ 0 w 30"/>
                  <a:gd name="T1" fmla="*/ 0 h 94"/>
                  <a:gd name="T2" fmla="*/ 4 w 30"/>
                  <a:gd name="T3" fmla="*/ 93 h 94"/>
                  <a:gd name="T4" fmla="*/ 29 w 30"/>
                  <a:gd name="T5" fmla="*/ 10 h 94"/>
                  <a:gd name="T6" fmla="*/ 0 w 3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4"/>
                  <a:gd name="T14" fmla="*/ 30 w 3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4">
                    <a:moveTo>
                      <a:pt x="0" y="0"/>
                    </a:moveTo>
                    <a:lnTo>
                      <a:pt x="4" y="93"/>
                    </a:lnTo>
                    <a:lnTo>
                      <a:pt x="29" y="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73" name="Freeform 253"/>
              <p:cNvSpPr>
                <a:spLocks/>
              </p:cNvSpPr>
              <p:nvPr/>
            </p:nvSpPr>
            <p:spPr bwMode="auto">
              <a:xfrm>
                <a:off x="1492" y="2151"/>
                <a:ext cx="30" cy="94"/>
              </a:xfrm>
              <a:custGeom>
                <a:avLst/>
                <a:gdLst>
                  <a:gd name="T0" fmla="*/ 29 w 30"/>
                  <a:gd name="T1" fmla="*/ 0 h 94"/>
                  <a:gd name="T2" fmla="*/ 0 w 30"/>
                  <a:gd name="T3" fmla="*/ 12 h 94"/>
                  <a:gd name="T4" fmla="*/ 29 w 30"/>
                  <a:gd name="T5" fmla="*/ 93 h 94"/>
                  <a:gd name="T6" fmla="*/ 29 w 3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4"/>
                  <a:gd name="T14" fmla="*/ 30 w 3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4">
                    <a:moveTo>
                      <a:pt x="29" y="0"/>
                    </a:moveTo>
                    <a:lnTo>
                      <a:pt x="0" y="12"/>
                    </a:lnTo>
                    <a:lnTo>
                      <a:pt x="29" y="9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74" name="Freeform 254"/>
              <p:cNvSpPr>
                <a:spLocks/>
              </p:cNvSpPr>
              <p:nvPr/>
            </p:nvSpPr>
            <p:spPr bwMode="auto">
              <a:xfrm>
                <a:off x="1431" y="2246"/>
                <a:ext cx="93" cy="65"/>
              </a:xfrm>
              <a:custGeom>
                <a:avLst/>
                <a:gdLst>
                  <a:gd name="T0" fmla="*/ 92 w 93"/>
                  <a:gd name="T1" fmla="*/ 0 h 65"/>
                  <a:gd name="T2" fmla="*/ 0 w 93"/>
                  <a:gd name="T3" fmla="*/ 24 h 65"/>
                  <a:gd name="T4" fmla="*/ 2 w 93"/>
                  <a:gd name="T5" fmla="*/ 64 h 65"/>
                  <a:gd name="T6" fmla="*/ 92 w 9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5"/>
                  <a:gd name="T14" fmla="*/ 93 w 9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5">
                    <a:moveTo>
                      <a:pt x="92" y="0"/>
                    </a:moveTo>
                    <a:lnTo>
                      <a:pt x="0" y="24"/>
                    </a:lnTo>
                    <a:lnTo>
                      <a:pt x="2" y="64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75" name="Freeform 255"/>
              <p:cNvSpPr>
                <a:spLocks/>
              </p:cNvSpPr>
              <p:nvPr/>
            </p:nvSpPr>
            <p:spPr bwMode="auto">
              <a:xfrm>
                <a:off x="1368" y="2165"/>
                <a:ext cx="124" cy="106"/>
              </a:xfrm>
              <a:custGeom>
                <a:avLst/>
                <a:gdLst>
                  <a:gd name="T0" fmla="*/ 0 w 124"/>
                  <a:gd name="T1" fmla="*/ 0 h 106"/>
                  <a:gd name="T2" fmla="*/ 63 w 124"/>
                  <a:gd name="T3" fmla="*/ 105 h 106"/>
                  <a:gd name="T4" fmla="*/ 123 w 124"/>
                  <a:gd name="T5" fmla="*/ 0 h 106"/>
                  <a:gd name="T6" fmla="*/ 0 w 124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106"/>
                  <a:gd name="T14" fmla="*/ 124 w 124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106">
                    <a:moveTo>
                      <a:pt x="0" y="0"/>
                    </a:moveTo>
                    <a:lnTo>
                      <a:pt x="63" y="105"/>
                    </a:lnTo>
                    <a:lnTo>
                      <a:pt x="1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76" name="Freeform 256"/>
              <p:cNvSpPr>
                <a:spLocks/>
              </p:cNvSpPr>
              <p:nvPr/>
            </p:nvSpPr>
            <p:spPr bwMode="auto">
              <a:xfrm>
                <a:off x="1368" y="2105"/>
                <a:ext cx="128" cy="61"/>
              </a:xfrm>
              <a:custGeom>
                <a:avLst/>
                <a:gdLst>
                  <a:gd name="T0" fmla="*/ 65 w 128"/>
                  <a:gd name="T1" fmla="*/ 0 h 61"/>
                  <a:gd name="T2" fmla="*/ 0 w 128"/>
                  <a:gd name="T3" fmla="*/ 60 h 61"/>
                  <a:gd name="T4" fmla="*/ 127 w 128"/>
                  <a:gd name="T5" fmla="*/ 60 h 61"/>
                  <a:gd name="T6" fmla="*/ 65 w 128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61"/>
                  <a:gd name="T14" fmla="*/ 128 w 128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61">
                    <a:moveTo>
                      <a:pt x="65" y="0"/>
                    </a:moveTo>
                    <a:lnTo>
                      <a:pt x="0" y="60"/>
                    </a:lnTo>
                    <a:lnTo>
                      <a:pt x="127" y="6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EAEC5E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77" name="Freeform 257"/>
              <p:cNvSpPr>
                <a:spLocks/>
              </p:cNvSpPr>
              <p:nvPr/>
            </p:nvSpPr>
            <p:spPr bwMode="auto">
              <a:xfrm>
                <a:off x="1342" y="2248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89 w 90"/>
                  <a:gd name="T3" fmla="*/ 22 h 63"/>
                  <a:gd name="T4" fmla="*/ 89 w 90"/>
                  <a:gd name="T5" fmla="*/ 62 h 63"/>
                  <a:gd name="T6" fmla="*/ 0 w 9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63"/>
                  <a:gd name="T14" fmla="*/ 90 w 9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63">
                    <a:moveTo>
                      <a:pt x="0" y="0"/>
                    </a:moveTo>
                    <a:lnTo>
                      <a:pt x="89" y="22"/>
                    </a:lnTo>
                    <a:lnTo>
                      <a:pt x="89" y="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78" name="Freeform 258"/>
              <p:cNvSpPr>
                <a:spLocks/>
              </p:cNvSpPr>
              <p:nvPr/>
            </p:nvSpPr>
            <p:spPr bwMode="auto">
              <a:xfrm>
                <a:off x="1433" y="2165"/>
                <a:ext cx="91" cy="106"/>
              </a:xfrm>
              <a:custGeom>
                <a:avLst/>
                <a:gdLst>
                  <a:gd name="T0" fmla="*/ 58 w 91"/>
                  <a:gd name="T1" fmla="*/ 0 h 106"/>
                  <a:gd name="T2" fmla="*/ 0 w 91"/>
                  <a:gd name="T3" fmla="*/ 105 h 106"/>
                  <a:gd name="T4" fmla="*/ 90 w 91"/>
                  <a:gd name="T5" fmla="*/ 81 h 106"/>
                  <a:gd name="T6" fmla="*/ 58 w 91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06"/>
                  <a:gd name="T14" fmla="*/ 91 w 91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06">
                    <a:moveTo>
                      <a:pt x="58" y="0"/>
                    </a:moveTo>
                    <a:lnTo>
                      <a:pt x="0" y="105"/>
                    </a:lnTo>
                    <a:lnTo>
                      <a:pt x="90" y="81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9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79" name="Freeform 259"/>
              <p:cNvSpPr>
                <a:spLocks/>
              </p:cNvSpPr>
              <p:nvPr/>
            </p:nvSpPr>
            <p:spPr bwMode="auto">
              <a:xfrm>
                <a:off x="1342" y="2165"/>
                <a:ext cx="90" cy="106"/>
              </a:xfrm>
              <a:custGeom>
                <a:avLst/>
                <a:gdLst>
                  <a:gd name="T0" fmla="*/ 26 w 90"/>
                  <a:gd name="T1" fmla="*/ 0 h 106"/>
                  <a:gd name="T2" fmla="*/ 0 w 90"/>
                  <a:gd name="T3" fmla="*/ 81 h 106"/>
                  <a:gd name="T4" fmla="*/ 89 w 90"/>
                  <a:gd name="T5" fmla="*/ 105 h 106"/>
                  <a:gd name="T6" fmla="*/ 26 w 90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06"/>
                  <a:gd name="T14" fmla="*/ 90 w 90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06">
                    <a:moveTo>
                      <a:pt x="26" y="0"/>
                    </a:moveTo>
                    <a:lnTo>
                      <a:pt x="0" y="81"/>
                    </a:lnTo>
                    <a:lnTo>
                      <a:pt x="89" y="105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tx2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80" name="Oval 260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6" cy="80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81" name="Oval 261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4" cy="78"/>
              </a:xfrm>
              <a:prstGeom prst="ellipse">
                <a:avLst/>
              </a:prstGeom>
              <a:noFill/>
              <a:ln w="50800">
                <a:solidFill>
                  <a:srgbClr val="0606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82" name="Oval 262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2" cy="76"/>
              </a:xfrm>
              <a:prstGeom prst="ellipse">
                <a:avLst/>
              </a:prstGeom>
              <a:noFill/>
              <a:ln w="50800">
                <a:solidFill>
                  <a:srgbClr val="0C0C0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83" name="Oval 263"/>
              <p:cNvSpPr>
                <a:spLocks noChangeArrowheads="1"/>
              </p:cNvSpPr>
              <p:nvPr/>
            </p:nvSpPr>
            <p:spPr bwMode="auto">
              <a:xfrm>
                <a:off x="1388" y="2167"/>
                <a:ext cx="80" cy="73"/>
              </a:xfrm>
              <a:prstGeom prst="ellipse">
                <a:avLst/>
              </a:prstGeom>
              <a:noFill/>
              <a:ln w="50800">
                <a:solidFill>
                  <a:srgbClr val="1212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84" name="Oval 264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6" cy="70"/>
              </a:xfrm>
              <a:prstGeom prst="ellipse">
                <a:avLst/>
              </a:prstGeom>
              <a:noFill/>
              <a:ln w="50800">
                <a:solidFill>
                  <a:srgbClr val="18181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85" name="Oval 265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4" cy="67"/>
              </a:xfrm>
              <a:prstGeom prst="ellipse">
                <a:avLst/>
              </a:prstGeom>
              <a:noFill/>
              <a:ln w="50800">
                <a:solidFill>
                  <a:srgbClr val="1E1E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86" name="Oval 266"/>
              <p:cNvSpPr>
                <a:spLocks noChangeArrowheads="1"/>
              </p:cNvSpPr>
              <p:nvPr/>
            </p:nvSpPr>
            <p:spPr bwMode="auto">
              <a:xfrm>
                <a:off x="1390" y="2169"/>
                <a:ext cx="72" cy="66"/>
              </a:xfrm>
              <a:prstGeom prst="ellipse">
                <a:avLst/>
              </a:prstGeom>
              <a:noFill/>
              <a:ln w="50800">
                <a:solidFill>
                  <a:srgbClr val="2424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87" name="Oval 267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8" cy="61"/>
              </a:xfrm>
              <a:prstGeom prst="ellipse">
                <a:avLst/>
              </a:prstGeom>
              <a:noFill/>
              <a:ln w="50800">
                <a:solidFill>
                  <a:srgbClr val="2A2A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88" name="Oval 268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5" cy="60"/>
              </a:xfrm>
              <a:prstGeom prst="ellipse">
                <a:avLst/>
              </a:prstGeom>
              <a:noFill/>
              <a:ln w="50800">
                <a:solidFill>
                  <a:srgbClr val="3030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89" name="Oval 269"/>
              <p:cNvSpPr>
                <a:spLocks noChangeArrowheads="1"/>
              </p:cNvSpPr>
              <p:nvPr/>
            </p:nvSpPr>
            <p:spPr bwMode="auto">
              <a:xfrm>
                <a:off x="1392" y="2171"/>
                <a:ext cx="64" cy="57"/>
              </a:xfrm>
              <a:prstGeom prst="ellipse">
                <a:avLst/>
              </a:prstGeom>
              <a:noFill/>
              <a:ln w="50800">
                <a:solidFill>
                  <a:srgbClr val="36363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90" name="Oval 270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9" cy="54"/>
              </a:xfrm>
              <a:prstGeom prst="ellipse">
                <a:avLst/>
              </a:prstGeom>
              <a:noFill/>
              <a:ln w="50800">
                <a:solidFill>
                  <a:srgbClr val="3C3C3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91" name="Oval 271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8" cy="51"/>
              </a:xfrm>
              <a:prstGeom prst="ellipse">
                <a:avLst/>
              </a:prstGeom>
              <a:noFill/>
              <a:ln w="50800">
                <a:solidFill>
                  <a:srgbClr val="43434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92" name="Oval 272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55" cy="50"/>
              </a:xfrm>
              <a:prstGeom prst="ellipse">
                <a:avLst/>
              </a:prstGeom>
              <a:noFill/>
              <a:ln w="50800">
                <a:solidFill>
                  <a:srgbClr val="49494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93" name="Oval 273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52" cy="45"/>
              </a:xfrm>
              <a:prstGeom prst="ellipse">
                <a:avLst/>
              </a:prstGeom>
              <a:noFill/>
              <a:ln w="50800">
                <a:solidFill>
                  <a:srgbClr val="4F4F4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94" name="Oval 274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49" cy="44"/>
              </a:xfrm>
              <a:prstGeom prst="ellipse">
                <a:avLst/>
              </a:prstGeom>
              <a:noFill/>
              <a:ln w="50800">
                <a:solidFill>
                  <a:srgbClr val="55555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95" name="Oval 275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48" cy="44"/>
              </a:xfrm>
              <a:prstGeom prst="ellipse">
                <a:avLst/>
              </a:prstGeom>
              <a:noFill/>
              <a:ln w="50800">
                <a:solidFill>
                  <a:srgbClr val="5B5B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96" name="Oval 276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43" cy="39"/>
              </a:xfrm>
              <a:prstGeom prst="ellipse">
                <a:avLst/>
              </a:prstGeom>
              <a:noFill/>
              <a:ln w="50800">
                <a:solidFill>
                  <a:srgbClr val="61616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97" name="Oval 277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42" cy="38"/>
              </a:xfrm>
              <a:prstGeom prst="ellipse">
                <a:avLst/>
              </a:prstGeom>
              <a:noFill/>
              <a:ln w="50800">
                <a:solidFill>
                  <a:srgbClr val="6767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98" name="Oval 278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39" cy="35"/>
              </a:xfrm>
              <a:prstGeom prst="ellipse">
                <a:avLst/>
              </a:prstGeom>
              <a:noFill/>
              <a:ln w="50800">
                <a:solidFill>
                  <a:srgbClr val="6D6D6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99" name="Oval 279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6" cy="32"/>
              </a:xfrm>
              <a:prstGeom prst="ellipse">
                <a:avLst/>
              </a:prstGeom>
              <a:noFill/>
              <a:ln w="50800">
                <a:solidFill>
                  <a:srgbClr val="7373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00" name="Oval 280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3" cy="29"/>
              </a:xfrm>
              <a:prstGeom prst="ellipse">
                <a:avLst/>
              </a:prstGeom>
              <a:noFill/>
              <a:ln w="50800">
                <a:solidFill>
                  <a:srgbClr val="79797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01" name="Oval 281"/>
              <p:cNvSpPr>
                <a:spLocks noChangeArrowheads="1"/>
              </p:cNvSpPr>
              <p:nvPr/>
            </p:nvSpPr>
            <p:spPr bwMode="auto">
              <a:xfrm>
                <a:off x="1400" y="2179"/>
                <a:ext cx="32" cy="28"/>
              </a:xfrm>
              <a:prstGeom prst="ellipse">
                <a:avLst/>
              </a:prstGeom>
              <a:noFill/>
              <a:ln w="508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02" name="Oval 282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7" cy="23"/>
              </a:xfrm>
              <a:prstGeom prst="ellipse">
                <a:avLst/>
              </a:prstGeom>
              <a:noFill/>
              <a:ln w="508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03" name="Oval 283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6" cy="22"/>
              </a:xfrm>
              <a:prstGeom prst="ellipse">
                <a:avLst/>
              </a:prstGeom>
              <a:noFill/>
              <a:ln w="50800">
                <a:solidFill>
                  <a:srgbClr val="8C8C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04" name="Oval 284"/>
              <p:cNvSpPr>
                <a:spLocks noChangeArrowheads="1"/>
              </p:cNvSpPr>
              <p:nvPr/>
            </p:nvSpPr>
            <p:spPr bwMode="auto">
              <a:xfrm>
                <a:off x="1402" y="2181"/>
                <a:ext cx="23" cy="19"/>
              </a:xfrm>
              <a:prstGeom prst="ellipse">
                <a:avLst/>
              </a:prstGeom>
              <a:noFill/>
              <a:ln w="50800">
                <a:solidFill>
                  <a:srgbClr val="92929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05" name="Oval 285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20" cy="16"/>
              </a:xfrm>
              <a:prstGeom prst="ellipse">
                <a:avLst/>
              </a:prstGeom>
              <a:noFill/>
              <a:ln w="50800">
                <a:solidFill>
                  <a:srgbClr val="9898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06" name="Oval 286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17" cy="13"/>
              </a:xfrm>
              <a:prstGeom prst="ellipse">
                <a:avLst/>
              </a:prstGeom>
              <a:noFill/>
              <a:ln w="50800">
                <a:solidFill>
                  <a:srgbClr val="9E9E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07" name="Oval 287"/>
              <p:cNvSpPr>
                <a:spLocks noChangeArrowheads="1"/>
              </p:cNvSpPr>
              <p:nvPr/>
            </p:nvSpPr>
            <p:spPr bwMode="auto">
              <a:xfrm>
                <a:off x="1404" y="2183"/>
                <a:ext cx="16" cy="15"/>
              </a:xfrm>
              <a:prstGeom prst="ellipse">
                <a:avLst/>
              </a:prstGeom>
              <a:noFill/>
              <a:ln w="50800">
                <a:solidFill>
                  <a:srgbClr val="A4A4A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08" name="Oval 288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11" cy="7"/>
              </a:xfrm>
              <a:prstGeom prst="ellipse">
                <a:avLst/>
              </a:prstGeom>
              <a:noFill/>
              <a:ln w="50800">
                <a:solidFill>
                  <a:srgbClr val="AAAA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09" name="Oval 289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10" cy="7"/>
              </a:xfrm>
              <a:prstGeom prst="ellipse">
                <a:avLst/>
              </a:prstGeom>
              <a:noFill/>
              <a:ln w="50800">
                <a:solidFill>
                  <a:srgbClr val="B0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10" name="Oval 290"/>
              <p:cNvSpPr>
                <a:spLocks noChangeArrowheads="1"/>
              </p:cNvSpPr>
              <p:nvPr/>
            </p:nvSpPr>
            <p:spPr bwMode="auto">
              <a:xfrm>
                <a:off x="1406" y="2185"/>
                <a:ext cx="7" cy="6"/>
              </a:xfrm>
              <a:prstGeom prst="ellipse">
                <a:avLst/>
              </a:prstGeom>
              <a:noFill/>
              <a:ln w="50800">
                <a:solidFill>
                  <a:srgbClr val="B6B6B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11" name="Oval 291"/>
              <p:cNvSpPr>
                <a:spLocks noChangeArrowheads="1"/>
              </p:cNvSpPr>
              <p:nvPr/>
            </p:nvSpPr>
            <p:spPr bwMode="auto">
              <a:xfrm>
                <a:off x="1408" y="2187"/>
                <a:ext cx="4" cy="1"/>
              </a:xfrm>
              <a:prstGeom prst="ellipse">
                <a:avLst/>
              </a:prstGeom>
              <a:noFill/>
              <a:ln w="50800">
                <a:solidFill>
                  <a:srgbClr val="BCBCB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12" name="Oval 292"/>
              <p:cNvSpPr>
                <a:spLocks noChangeArrowheads="1"/>
              </p:cNvSpPr>
              <p:nvPr/>
            </p:nvSpPr>
            <p:spPr bwMode="auto">
              <a:xfrm>
                <a:off x="1408" y="2187"/>
                <a:ext cx="1" cy="1"/>
              </a:xfrm>
              <a:prstGeom prst="ellipse">
                <a:avLst/>
              </a:prstGeom>
              <a:noFill/>
              <a:ln w="50800">
                <a:solidFill>
                  <a:srgbClr val="C3C3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13" name="Oval 293"/>
              <p:cNvSpPr>
                <a:spLocks noChangeArrowheads="1"/>
              </p:cNvSpPr>
              <p:nvPr/>
            </p:nvSpPr>
            <p:spPr bwMode="auto">
              <a:xfrm>
                <a:off x="1408" y="2171"/>
                <a:ext cx="1" cy="29"/>
              </a:xfrm>
              <a:prstGeom prst="ellipse">
                <a:avLst/>
              </a:prstGeom>
              <a:noFill/>
              <a:ln w="50800">
                <a:solidFill>
                  <a:srgbClr val="C9C9C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14" name="Oval 294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27" cy="26"/>
              </a:xfrm>
              <a:prstGeom prst="ellipse">
                <a:avLst/>
              </a:prstGeom>
              <a:noFill/>
              <a:ln w="50800">
                <a:solidFill>
                  <a:srgbClr val="CFCFC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15" name="Oval 295"/>
              <p:cNvSpPr>
                <a:spLocks noChangeArrowheads="1"/>
              </p:cNvSpPr>
              <p:nvPr/>
            </p:nvSpPr>
            <p:spPr bwMode="auto">
              <a:xfrm>
                <a:off x="1392" y="2173"/>
                <a:ext cx="26" cy="23"/>
              </a:xfrm>
              <a:prstGeom prst="ellipse">
                <a:avLst/>
              </a:prstGeom>
              <a:noFill/>
              <a:ln w="508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16" name="Oval 296"/>
              <p:cNvSpPr>
                <a:spLocks noChangeArrowheads="1"/>
              </p:cNvSpPr>
              <p:nvPr/>
            </p:nvSpPr>
            <p:spPr bwMode="auto">
              <a:xfrm>
                <a:off x="1394" y="2173"/>
                <a:ext cx="23" cy="22"/>
              </a:xfrm>
              <a:prstGeom prst="ellipse">
                <a:avLst/>
              </a:prstGeom>
              <a:noFill/>
              <a:ln w="50800">
                <a:solidFill>
                  <a:srgbClr val="DBDBD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17" name="Oval 297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20" cy="17"/>
              </a:xfrm>
              <a:prstGeom prst="ellipse">
                <a:avLst/>
              </a:prstGeom>
              <a:noFill/>
              <a:ln w="50800">
                <a:solidFill>
                  <a:srgbClr val="E1E1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18" name="Oval 298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17" cy="16"/>
              </a:xfrm>
              <a:prstGeom prst="ellipse">
                <a:avLst/>
              </a:prstGeom>
              <a:noFill/>
              <a:ln w="50800">
                <a:solidFill>
                  <a:srgbClr val="E7E7E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19" name="Oval 299"/>
              <p:cNvSpPr>
                <a:spLocks noChangeArrowheads="1"/>
              </p:cNvSpPr>
              <p:nvPr/>
            </p:nvSpPr>
            <p:spPr bwMode="auto">
              <a:xfrm>
                <a:off x="1396" y="2175"/>
                <a:ext cx="16" cy="13"/>
              </a:xfrm>
              <a:prstGeom prst="ellipse">
                <a:avLst/>
              </a:prstGeom>
              <a:noFill/>
              <a:ln w="50800">
                <a:solidFill>
                  <a:srgbClr val="EDEDE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20" name="Oval 300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11" cy="10"/>
              </a:xfrm>
              <a:prstGeom prst="ellipse">
                <a:avLst/>
              </a:prstGeom>
              <a:noFill/>
              <a:ln w="50800">
                <a:solidFill>
                  <a:srgbClr val="F3F3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21" name="Oval 301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10" cy="7"/>
              </a:xfrm>
              <a:prstGeom prst="ellipse">
                <a:avLst/>
              </a:prstGeom>
              <a:noFill/>
              <a:ln w="50800">
                <a:solidFill>
                  <a:srgbClr val="F9F9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22" name="Oval 302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7" cy="6"/>
              </a:xfrm>
              <a:prstGeom prst="ellips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23" name="Oval 303"/>
              <p:cNvSpPr>
                <a:spLocks noChangeArrowheads="1"/>
              </p:cNvSpPr>
              <p:nvPr/>
            </p:nvSpPr>
            <p:spPr bwMode="auto">
              <a:xfrm>
                <a:off x="1398" y="2177"/>
                <a:ext cx="6" cy="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24" name="Oval 304"/>
              <p:cNvSpPr>
                <a:spLocks noChangeArrowheads="1"/>
              </p:cNvSpPr>
              <p:nvPr/>
            </p:nvSpPr>
            <p:spPr bwMode="auto">
              <a:xfrm>
                <a:off x="1380" y="2159"/>
                <a:ext cx="102" cy="9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25" name="Line 305"/>
              <p:cNvSpPr>
                <a:spLocks noChangeShapeType="1"/>
              </p:cNvSpPr>
              <p:nvPr/>
            </p:nvSpPr>
            <p:spPr bwMode="auto">
              <a:xfrm>
                <a:off x="1376" y="2163"/>
                <a:ext cx="10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26" name="Line 306"/>
              <p:cNvSpPr>
                <a:spLocks noChangeShapeType="1"/>
              </p:cNvSpPr>
              <p:nvPr/>
            </p:nvSpPr>
            <p:spPr bwMode="auto">
              <a:xfrm>
                <a:off x="1374" y="2171"/>
                <a:ext cx="46" cy="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27" name="Line 307"/>
              <p:cNvSpPr>
                <a:spLocks noChangeShapeType="1"/>
              </p:cNvSpPr>
              <p:nvPr/>
            </p:nvSpPr>
            <p:spPr bwMode="auto">
              <a:xfrm flipH="1">
                <a:off x="1420" y="2171"/>
                <a:ext cx="77" cy="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454" name="Group 308"/>
            <p:cNvGrpSpPr>
              <a:grpSpLocks/>
            </p:cNvGrpSpPr>
            <p:nvPr/>
          </p:nvGrpSpPr>
          <p:grpSpPr bwMode="auto">
            <a:xfrm>
              <a:off x="3594" y="2406"/>
              <a:ext cx="292" cy="341"/>
              <a:chOff x="4851" y="2212"/>
              <a:chExt cx="457" cy="471"/>
            </a:xfrm>
          </p:grpSpPr>
          <p:grpSp>
            <p:nvGrpSpPr>
              <p:cNvPr id="18692" name="Group 309"/>
              <p:cNvGrpSpPr>
                <a:grpSpLocks/>
              </p:cNvGrpSpPr>
              <p:nvPr/>
            </p:nvGrpSpPr>
            <p:grpSpPr bwMode="auto">
              <a:xfrm>
                <a:off x="5098" y="2308"/>
                <a:ext cx="146" cy="291"/>
                <a:chOff x="5098" y="2308"/>
                <a:chExt cx="146" cy="291"/>
              </a:xfrm>
            </p:grpSpPr>
            <p:sp>
              <p:nvSpPr>
                <p:cNvPr id="18768" name="Freeform 310"/>
                <p:cNvSpPr>
                  <a:spLocks/>
                </p:cNvSpPr>
                <p:nvPr/>
              </p:nvSpPr>
              <p:spPr bwMode="auto">
                <a:xfrm>
                  <a:off x="5098" y="2453"/>
                  <a:ext cx="146" cy="146"/>
                </a:xfrm>
                <a:custGeom>
                  <a:avLst/>
                  <a:gdLst>
                    <a:gd name="T0" fmla="*/ 145 w 146"/>
                    <a:gd name="T1" fmla="*/ 0 h 146"/>
                    <a:gd name="T2" fmla="*/ 145 w 146"/>
                    <a:gd name="T3" fmla="*/ 21 h 146"/>
                    <a:gd name="T4" fmla="*/ 145 w 146"/>
                    <a:gd name="T5" fmla="*/ 41 h 146"/>
                    <a:gd name="T6" fmla="*/ 135 w 146"/>
                    <a:gd name="T7" fmla="*/ 62 h 146"/>
                    <a:gd name="T8" fmla="*/ 114 w 146"/>
                    <a:gd name="T9" fmla="*/ 93 h 146"/>
                    <a:gd name="T10" fmla="*/ 104 w 146"/>
                    <a:gd name="T11" fmla="*/ 104 h 146"/>
                    <a:gd name="T12" fmla="*/ 94 w 146"/>
                    <a:gd name="T13" fmla="*/ 114 h 146"/>
                    <a:gd name="T14" fmla="*/ 62 w 146"/>
                    <a:gd name="T15" fmla="*/ 135 h 146"/>
                    <a:gd name="T16" fmla="*/ 42 w 146"/>
                    <a:gd name="T17" fmla="*/ 145 h 146"/>
                    <a:gd name="T18" fmla="*/ 21 w 146"/>
                    <a:gd name="T19" fmla="*/ 145 h 146"/>
                    <a:gd name="T20" fmla="*/ 0 w 146"/>
                    <a:gd name="T21" fmla="*/ 145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145" y="0"/>
                      </a:moveTo>
                      <a:lnTo>
                        <a:pt x="145" y="21"/>
                      </a:lnTo>
                      <a:lnTo>
                        <a:pt x="145" y="41"/>
                      </a:lnTo>
                      <a:lnTo>
                        <a:pt x="135" y="62"/>
                      </a:lnTo>
                      <a:lnTo>
                        <a:pt x="114" y="93"/>
                      </a:lnTo>
                      <a:lnTo>
                        <a:pt x="104" y="104"/>
                      </a:lnTo>
                      <a:lnTo>
                        <a:pt x="94" y="114"/>
                      </a:lnTo>
                      <a:lnTo>
                        <a:pt x="62" y="135"/>
                      </a:lnTo>
                      <a:lnTo>
                        <a:pt x="42" y="145"/>
                      </a:lnTo>
                      <a:lnTo>
                        <a:pt x="21" y="145"/>
                      </a:lnTo>
                      <a:lnTo>
                        <a:pt x="0" y="145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69" name="Freeform 311"/>
                <p:cNvSpPr>
                  <a:spLocks/>
                </p:cNvSpPr>
                <p:nvPr/>
              </p:nvSpPr>
              <p:spPr bwMode="auto">
                <a:xfrm>
                  <a:off x="5098" y="2308"/>
                  <a:ext cx="146" cy="146"/>
                </a:xfrm>
                <a:custGeom>
                  <a:avLst/>
                  <a:gdLst>
                    <a:gd name="T0" fmla="*/ 0 w 146"/>
                    <a:gd name="T1" fmla="*/ 0 h 146"/>
                    <a:gd name="T2" fmla="*/ 21 w 146"/>
                    <a:gd name="T3" fmla="*/ 0 h 146"/>
                    <a:gd name="T4" fmla="*/ 52 w 146"/>
                    <a:gd name="T5" fmla="*/ 10 h 146"/>
                    <a:gd name="T6" fmla="*/ 73 w 146"/>
                    <a:gd name="T7" fmla="*/ 21 h 146"/>
                    <a:gd name="T8" fmla="*/ 94 w 146"/>
                    <a:gd name="T9" fmla="*/ 31 h 146"/>
                    <a:gd name="T10" fmla="*/ 104 w 146"/>
                    <a:gd name="T11" fmla="*/ 41 h 146"/>
                    <a:gd name="T12" fmla="*/ 114 w 146"/>
                    <a:gd name="T13" fmla="*/ 52 h 146"/>
                    <a:gd name="T14" fmla="*/ 135 w 146"/>
                    <a:gd name="T15" fmla="*/ 83 h 146"/>
                    <a:gd name="T16" fmla="*/ 145 w 146"/>
                    <a:gd name="T17" fmla="*/ 103 h 146"/>
                    <a:gd name="T18" fmla="*/ 145 w 146"/>
                    <a:gd name="T19" fmla="*/ 135 h 146"/>
                    <a:gd name="T20" fmla="*/ 145 w 146"/>
                    <a:gd name="T21" fmla="*/ 145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52" y="10"/>
                      </a:lnTo>
                      <a:lnTo>
                        <a:pt x="73" y="21"/>
                      </a:lnTo>
                      <a:lnTo>
                        <a:pt x="94" y="31"/>
                      </a:lnTo>
                      <a:lnTo>
                        <a:pt x="104" y="41"/>
                      </a:lnTo>
                      <a:lnTo>
                        <a:pt x="114" y="52"/>
                      </a:lnTo>
                      <a:lnTo>
                        <a:pt x="135" y="83"/>
                      </a:lnTo>
                      <a:lnTo>
                        <a:pt x="145" y="103"/>
                      </a:lnTo>
                      <a:lnTo>
                        <a:pt x="145" y="135"/>
                      </a:lnTo>
                      <a:lnTo>
                        <a:pt x="145" y="145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693" name="Line 312"/>
              <p:cNvSpPr>
                <a:spLocks noChangeShapeType="1"/>
              </p:cNvSpPr>
              <p:nvPr/>
            </p:nvSpPr>
            <p:spPr bwMode="auto">
              <a:xfrm>
                <a:off x="5241" y="2453"/>
                <a:ext cx="6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94" name="Line 313"/>
              <p:cNvSpPr>
                <a:spLocks noChangeShapeType="1"/>
              </p:cNvSpPr>
              <p:nvPr/>
            </p:nvSpPr>
            <p:spPr bwMode="auto">
              <a:xfrm>
                <a:off x="5220" y="2547"/>
                <a:ext cx="57" cy="2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95" name="Line 314"/>
              <p:cNvSpPr>
                <a:spLocks noChangeShapeType="1"/>
              </p:cNvSpPr>
              <p:nvPr/>
            </p:nvSpPr>
            <p:spPr bwMode="auto">
              <a:xfrm flipV="1">
                <a:off x="5220" y="2326"/>
                <a:ext cx="57" cy="5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96" name="Line 315"/>
              <p:cNvSpPr>
                <a:spLocks noChangeShapeType="1"/>
              </p:cNvSpPr>
              <p:nvPr/>
            </p:nvSpPr>
            <p:spPr bwMode="auto">
              <a:xfrm>
                <a:off x="5158" y="2596"/>
                <a:ext cx="67" cy="6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97" name="Line 316"/>
              <p:cNvSpPr>
                <a:spLocks noChangeShapeType="1"/>
              </p:cNvSpPr>
              <p:nvPr/>
            </p:nvSpPr>
            <p:spPr bwMode="auto">
              <a:xfrm flipV="1">
                <a:off x="5158" y="2227"/>
                <a:ext cx="67" cy="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98" name="Line 317"/>
              <p:cNvSpPr>
                <a:spLocks noChangeShapeType="1"/>
              </p:cNvSpPr>
              <p:nvPr/>
            </p:nvSpPr>
            <p:spPr bwMode="auto">
              <a:xfrm>
                <a:off x="5088" y="2212"/>
                <a:ext cx="0" cy="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99" name="Group 318"/>
              <p:cNvGrpSpPr>
                <a:grpSpLocks/>
              </p:cNvGrpSpPr>
              <p:nvPr/>
            </p:nvGrpSpPr>
            <p:grpSpPr bwMode="auto">
              <a:xfrm>
                <a:off x="4932" y="2308"/>
                <a:ext cx="146" cy="291"/>
                <a:chOff x="4932" y="2308"/>
                <a:chExt cx="146" cy="291"/>
              </a:xfrm>
            </p:grpSpPr>
            <p:sp>
              <p:nvSpPr>
                <p:cNvPr id="18766" name="Freeform 319"/>
                <p:cNvSpPr>
                  <a:spLocks/>
                </p:cNvSpPr>
                <p:nvPr/>
              </p:nvSpPr>
              <p:spPr bwMode="auto">
                <a:xfrm>
                  <a:off x="4932" y="2453"/>
                  <a:ext cx="146" cy="146"/>
                </a:xfrm>
                <a:custGeom>
                  <a:avLst/>
                  <a:gdLst>
                    <a:gd name="T0" fmla="*/ 145 w 146"/>
                    <a:gd name="T1" fmla="*/ 145 h 146"/>
                    <a:gd name="T2" fmla="*/ 135 w 146"/>
                    <a:gd name="T3" fmla="*/ 145 h 146"/>
                    <a:gd name="T4" fmla="*/ 104 w 146"/>
                    <a:gd name="T5" fmla="*/ 145 h 146"/>
                    <a:gd name="T6" fmla="*/ 83 w 146"/>
                    <a:gd name="T7" fmla="*/ 135 h 146"/>
                    <a:gd name="T8" fmla="*/ 52 w 146"/>
                    <a:gd name="T9" fmla="*/ 114 h 146"/>
                    <a:gd name="T10" fmla="*/ 42 w 146"/>
                    <a:gd name="T11" fmla="*/ 104 h 146"/>
                    <a:gd name="T12" fmla="*/ 31 w 146"/>
                    <a:gd name="T13" fmla="*/ 93 h 146"/>
                    <a:gd name="T14" fmla="*/ 21 w 146"/>
                    <a:gd name="T15" fmla="*/ 73 h 146"/>
                    <a:gd name="T16" fmla="*/ 10 w 146"/>
                    <a:gd name="T17" fmla="*/ 52 h 146"/>
                    <a:gd name="T18" fmla="*/ 0 w 146"/>
                    <a:gd name="T19" fmla="*/ 21 h 146"/>
                    <a:gd name="T20" fmla="*/ 0 w 146"/>
                    <a:gd name="T21" fmla="*/ 0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145" y="145"/>
                      </a:moveTo>
                      <a:lnTo>
                        <a:pt x="135" y="145"/>
                      </a:lnTo>
                      <a:lnTo>
                        <a:pt x="104" y="145"/>
                      </a:lnTo>
                      <a:lnTo>
                        <a:pt x="83" y="135"/>
                      </a:lnTo>
                      <a:lnTo>
                        <a:pt x="52" y="114"/>
                      </a:lnTo>
                      <a:lnTo>
                        <a:pt x="42" y="104"/>
                      </a:lnTo>
                      <a:lnTo>
                        <a:pt x="31" y="93"/>
                      </a:lnTo>
                      <a:lnTo>
                        <a:pt x="21" y="73"/>
                      </a:lnTo>
                      <a:lnTo>
                        <a:pt x="10" y="52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67" name="Freeform 320"/>
                <p:cNvSpPr>
                  <a:spLocks/>
                </p:cNvSpPr>
                <p:nvPr/>
              </p:nvSpPr>
              <p:spPr bwMode="auto">
                <a:xfrm>
                  <a:off x="4932" y="2308"/>
                  <a:ext cx="146" cy="146"/>
                </a:xfrm>
                <a:custGeom>
                  <a:avLst/>
                  <a:gdLst>
                    <a:gd name="T0" fmla="*/ 0 w 146"/>
                    <a:gd name="T1" fmla="*/ 145 h 146"/>
                    <a:gd name="T2" fmla="*/ 0 w 146"/>
                    <a:gd name="T3" fmla="*/ 135 h 146"/>
                    <a:gd name="T4" fmla="*/ 10 w 146"/>
                    <a:gd name="T5" fmla="*/ 93 h 146"/>
                    <a:gd name="T6" fmla="*/ 21 w 146"/>
                    <a:gd name="T7" fmla="*/ 72 h 146"/>
                    <a:gd name="T8" fmla="*/ 31 w 146"/>
                    <a:gd name="T9" fmla="*/ 52 h 146"/>
                    <a:gd name="T10" fmla="*/ 42 w 146"/>
                    <a:gd name="T11" fmla="*/ 41 h 146"/>
                    <a:gd name="T12" fmla="*/ 52 w 146"/>
                    <a:gd name="T13" fmla="*/ 31 h 146"/>
                    <a:gd name="T14" fmla="*/ 73 w 146"/>
                    <a:gd name="T15" fmla="*/ 21 h 146"/>
                    <a:gd name="T16" fmla="*/ 93 w 146"/>
                    <a:gd name="T17" fmla="*/ 10 h 146"/>
                    <a:gd name="T18" fmla="*/ 135 w 146"/>
                    <a:gd name="T19" fmla="*/ 0 h 146"/>
                    <a:gd name="T20" fmla="*/ 145 w 146"/>
                    <a:gd name="T21" fmla="*/ 0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0" y="145"/>
                      </a:moveTo>
                      <a:lnTo>
                        <a:pt x="0" y="135"/>
                      </a:lnTo>
                      <a:lnTo>
                        <a:pt x="10" y="93"/>
                      </a:lnTo>
                      <a:lnTo>
                        <a:pt x="21" y="72"/>
                      </a:lnTo>
                      <a:lnTo>
                        <a:pt x="31" y="52"/>
                      </a:lnTo>
                      <a:lnTo>
                        <a:pt x="42" y="41"/>
                      </a:lnTo>
                      <a:lnTo>
                        <a:pt x="52" y="31"/>
                      </a:lnTo>
                      <a:lnTo>
                        <a:pt x="73" y="21"/>
                      </a:lnTo>
                      <a:lnTo>
                        <a:pt x="93" y="10"/>
                      </a:lnTo>
                      <a:lnTo>
                        <a:pt x="135" y="0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700" name="Line 321"/>
              <p:cNvSpPr>
                <a:spLocks noChangeShapeType="1"/>
              </p:cNvSpPr>
              <p:nvPr/>
            </p:nvSpPr>
            <p:spPr bwMode="auto">
              <a:xfrm>
                <a:off x="5098" y="2606"/>
                <a:ext cx="0" cy="7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01" name="Line 322"/>
              <p:cNvSpPr>
                <a:spLocks noChangeShapeType="1"/>
              </p:cNvSpPr>
              <p:nvPr/>
            </p:nvSpPr>
            <p:spPr bwMode="auto">
              <a:xfrm flipH="1">
                <a:off x="4851" y="2453"/>
                <a:ext cx="9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02" name="Line 323"/>
              <p:cNvSpPr>
                <a:spLocks noChangeShapeType="1"/>
              </p:cNvSpPr>
              <p:nvPr/>
            </p:nvSpPr>
            <p:spPr bwMode="auto">
              <a:xfrm flipH="1">
                <a:off x="4883" y="2548"/>
                <a:ext cx="99" cy="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03" name="Line 324"/>
              <p:cNvSpPr>
                <a:spLocks noChangeShapeType="1"/>
              </p:cNvSpPr>
              <p:nvPr/>
            </p:nvSpPr>
            <p:spPr bwMode="auto">
              <a:xfrm flipH="1" flipV="1">
                <a:off x="4883" y="2327"/>
                <a:ext cx="99" cy="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04" name="Line 325"/>
              <p:cNvSpPr>
                <a:spLocks noChangeShapeType="1"/>
              </p:cNvSpPr>
              <p:nvPr/>
            </p:nvSpPr>
            <p:spPr bwMode="auto">
              <a:xfrm flipH="1">
                <a:off x="4947" y="2596"/>
                <a:ext cx="85" cy="6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05" name="Line 326"/>
              <p:cNvSpPr>
                <a:spLocks noChangeShapeType="1"/>
              </p:cNvSpPr>
              <p:nvPr/>
            </p:nvSpPr>
            <p:spPr bwMode="auto">
              <a:xfrm flipH="1" flipV="1">
                <a:off x="4947" y="2227"/>
                <a:ext cx="85" cy="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06" name="Line 327"/>
              <p:cNvSpPr>
                <a:spLocks noChangeShapeType="1"/>
              </p:cNvSpPr>
              <p:nvPr/>
            </p:nvSpPr>
            <p:spPr bwMode="auto">
              <a:xfrm>
                <a:off x="5088" y="2222"/>
                <a:ext cx="0" cy="7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707" name="Group 328"/>
              <p:cNvGrpSpPr>
                <a:grpSpLocks/>
              </p:cNvGrpSpPr>
              <p:nvPr/>
            </p:nvGrpSpPr>
            <p:grpSpPr bwMode="auto">
              <a:xfrm>
                <a:off x="4989" y="2354"/>
                <a:ext cx="186" cy="206"/>
                <a:chOff x="4989" y="2354"/>
                <a:chExt cx="186" cy="206"/>
              </a:xfrm>
            </p:grpSpPr>
            <p:sp>
              <p:nvSpPr>
                <p:cNvPr id="18708" name="Freeform 329"/>
                <p:cNvSpPr>
                  <a:spLocks/>
                </p:cNvSpPr>
                <p:nvPr/>
              </p:nvSpPr>
              <p:spPr bwMode="auto">
                <a:xfrm>
                  <a:off x="4989" y="2354"/>
                  <a:ext cx="96" cy="61"/>
                </a:xfrm>
                <a:custGeom>
                  <a:avLst/>
                  <a:gdLst>
                    <a:gd name="T0" fmla="*/ 95 w 96"/>
                    <a:gd name="T1" fmla="*/ 0 h 61"/>
                    <a:gd name="T2" fmla="*/ 0 w 96"/>
                    <a:gd name="T3" fmla="*/ 48 h 61"/>
                    <a:gd name="T4" fmla="*/ 32 w 96"/>
                    <a:gd name="T5" fmla="*/ 60 h 61"/>
                    <a:gd name="T6" fmla="*/ 95 w 96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61"/>
                    <a:gd name="T14" fmla="*/ 96 w 96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61">
                      <a:moveTo>
                        <a:pt x="95" y="0"/>
                      </a:moveTo>
                      <a:lnTo>
                        <a:pt x="0" y="48"/>
                      </a:lnTo>
                      <a:lnTo>
                        <a:pt x="32" y="60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09" name="Freeform 330"/>
                <p:cNvSpPr>
                  <a:spLocks/>
                </p:cNvSpPr>
                <p:nvPr/>
              </p:nvSpPr>
              <p:spPr bwMode="auto">
                <a:xfrm>
                  <a:off x="5082" y="2354"/>
                  <a:ext cx="93" cy="61"/>
                </a:xfrm>
                <a:custGeom>
                  <a:avLst/>
                  <a:gdLst>
                    <a:gd name="T0" fmla="*/ 0 w 93"/>
                    <a:gd name="T1" fmla="*/ 0 h 61"/>
                    <a:gd name="T2" fmla="*/ 92 w 93"/>
                    <a:gd name="T3" fmla="*/ 48 h 61"/>
                    <a:gd name="T4" fmla="*/ 62 w 93"/>
                    <a:gd name="T5" fmla="*/ 60 h 61"/>
                    <a:gd name="T6" fmla="*/ 0 w 93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61"/>
                    <a:gd name="T14" fmla="*/ 93 w 93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61">
                      <a:moveTo>
                        <a:pt x="0" y="0"/>
                      </a:moveTo>
                      <a:lnTo>
                        <a:pt x="92" y="48"/>
                      </a:lnTo>
                      <a:lnTo>
                        <a:pt x="62" y="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10" name="Freeform 331"/>
                <p:cNvSpPr>
                  <a:spLocks/>
                </p:cNvSpPr>
                <p:nvPr/>
              </p:nvSpPr>
              <p:spPr bwMode="auto">
                <a:xfrm>
                  <a:off x="4991" y="2404"/>
                  <a:ext cx="30" cy="94"/>
                </a:xfrm>
                <a:custGeom>
                  <a:avLst/>
                  <a:gdLst>
                    <a:gd name="T0" fmla="*/ 0 w 30"/>
                    <a:gd name="T1" fmla="*/ 0 h 94"/>
                    <a:gd name="T2" fmla="*/ 4 w 30"/>
                    <a:gd name="T3" fmla="*/ 93 h 94"/>
                    <a:gd name="T4" fmla="*/ 29 w 30"/>
                    <a:gd name="T5" fmla="*/ 10 h 94"/>
                    <a:gd name="T6" fmla="*/ 0 w 30"/>
                    <a:gd name="T7" fmla="*/ 0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4"/>
                    <a:gd name="T14" fmla="*/ 30 w 30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4">
                      <a:moveTo>
                        <a:pt x="0" y="0"/>
                      </a:moveTo>
                      <a:lnTo>
                        <a:pt x="4" y="93"/>
                      </a:lnTo>
                      <a:lnTo>
                        <a:pt x="29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11" name="Freeform 332"/>
                <p:cNvSpPr>
                  <a:spLocks/>
                </p:cNvSpPr>
                <p:nvPr/>
              </p:nvSpPr>
              <p:spPr bwMode="auto">
                <a:xfrm>
                  <a:off x="5143" y="2400"/>
                  <a:ext cx="30" cy="94"/>
                </a:xfrm>
                <a:custGeom>
                  <a:avLst/>
                  <a:gdLst>
                    <a:gd name="T0" fmla="*/ 29 w 30"/>
                    <a:gd name="T1" fmla="*/ 0 h 94"/>
                    <a:gd name="T2" fmla="*/ 0 w 30"/>
                    <a:gd name="T3" fmla="*/ 12 h 94"/>
                    <a:gd name="T4" fmla="*/ 29 w 30"/>
                    <a:gd name="T5" fmla="*/ 93 h 94"/>
                    <a:gd name="T6" fmla="*/ 29 w 30"/>
                    <a:gd name="T7" fmla="*/ 0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4"/>
                    <a:gd name="T14" fmla="*/ 30 w 30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4">
                      <a:moveTo>
                        <a:pt x="29" y="0"/>
                      </a:moveTo>
                      <a:lnTo>
                        <a:pt x="0" y="12"/>
                      </a:lnTo>
                      <a:lnTo>
                        <a:pt x="29" y="9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12" name="Freeform 333"/>
                <p:cNvSpPr>
                  <a:spLocks/>
                </p:cNvSpPr>
                <p:nvPr/>
              </p:nvSpPr>
              <p:spPr bwMode="auto">
                <a:xfrm>
                  <a:off x="5082" y="2495"/>
                  <a:ext cx="93" cy="65"/>
                </a:xfrm>
                <a:custGeom>
                  <a:avLst/>
                  <a:gdLst>
                    <a:gd name="T0" fmla="*/ 92 w 93"/>
                    <a:gd name="T1" fmla="*/ 0 h 65"/>
                    <a:gd name="T2" fmla="*/ 0 w 93"/>
                    <a:gd name="T3" fmla="*/ 24 h 65"/>
                    <a:gd name="T4" fmla="*/ 2 w 93"/>
                    <a:gd name="T5" fmla="*/ 64 h 65"/>
                    <a:gd name="T6" fmla="*/ 92 w 93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65"/>
                    <a:gd name="T14" fmla="*/ 93 w 93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65">
                      <a:moveTo>
                        <a:pt x="92" y="0"/>
                      </a:moveTo>
                      <a:lnTo>
                        <a:pt x="0" y="24"/>
                      </a:lnTo>
                      <a:lnTo>
                        <a:pt x="2" y="64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13" name="Freeform 334"/>
                <p:cNvSpPr>
                  <a:spLocks/>
                </p:cNvSpPr>
                <p:nvPr/>
              </p:nvSpPr>
              <p:spPr bwMode="auto">
                <a:xfrm>
                  <a:off x="5019" y="2414"/>
                  <a:ext cx="124" cy="106"/>
                </a:xfrm>
                <a:custGeom>
                  <a:avLst/>
                  <a:gdLst>
                    <a:gd name="T0" fmla="*/ 0 w 124"/>
                    <a:gd name="T1" fmla="*/ 0 h 106"/>
                    <a:gd name="T2" fmla="*/ 63 w 124"/>
                    <a:gd name="T3" fmla="*/ 105 h 106"/>
                    <a:gd name="T4" fmla="*/ 123 w 124"/>
                    <a:gd name="T5" fmla="*/ 0 h 106"/>
                    <a:gd name="T6" fmla="*/ 0 w 124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106"/>
                    <a:gd name="T14" fmla="*/ 124 w 124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106">
                      <a:moveTo>
                        <a:pt x="0" y="0"/>
                      </a:moveTo>
                      <a:lnTo>
                        <a:pt x="63" y="105"/>
                      </a:lnTo>
                      <a:lnTo>
                        <a:pt x="12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14" name="Freeform 335"/>
                <p:cNvSpPr>
                  <a:spLocks/>
                </p:cNvSpPr>
                <p:nvPr/>
              </p:nvSpPr>
              <p:spPr bwMode="auto">
                <a:xfrm>
                  <a:off x="5019" y="2354"/>
                  <a:ext cx="128" cy="61"/>
                </a:xfrm>
                <a:custGeom>
                  <a:avLst/>
                  <a:gdLst>
                    <a:gd name="T0" fmla="*/ 65 w 128"/>
                    <a:gd name="T1" fmla="*/ 0 h 61"/>
                    <a:gd name="T2" fmla="*/ 0 w 128"/>
                    <a:gd name="T3" fmla="*/ 60 h 61"/>
                    <a:gd name="T4" fmla="*/ 127 w 128"/>
                    <a:gd name="T5" fmla="*/ 60 h 61"/>
                    <a:gd name="T6" fmla="*/ 65 w 128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8"/>
                    <a:gd name="T13" fmla="*/ 0 h 61"/>
                    <a:gd name="T14" fmla="*/ 128 w 128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8" h="61">
                      <a:moveTo>
                        <a:pt x="65" y="0"/>
                      </a:moveTo>
                      <a:lnTo>
                        <a:pt x="0" y="60"/>
                      </a:lnTo>
                      <a:lnTo>
                        <a:pt x="127" y="60"/>
                      </a:lnTo>
                      <a:lnTo>
                        <a:pt x="65" y="0"/>
                      </a:lnTo>
                    </a:path>
                  </a:pathLst>
                </a:custGeom>
                <a:solidFill>
                  <a:srgbClr val="EAEC5E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15" name="Freeform 336"/>
                <p:cNvSpPr>
                  <a:spLocks/>
                </p:cNvSpPr>
                <p:nvPr/>
              </p:nvSpPr>
              <p:spPr bwMode="auto">
                <a:xfrm>
                  <a:off x="4993" y="2497"/>
                  <a:ext cx="90" cy="63"/>
                </a:xfrm>
                <a:custGeom>
                  <a:avLst/>
                  <a:gdLst>
                    <a:gd name="T0" fmla="*/ 0 w 90"/>
                    <a:gd name="T1" fmla="*/ 0 h 63"/>
                    <a:gd name="T2" fmla="*/ 89 w 90"/>
                    <a:gd name="T3" fmla="*/ 22 h 63"/>
                    <a:gd name="T4" fmla="*/ 89 w 90"/>
                    <a:gd name="T5" fmla="*/ 62 h 63"/>
                    <a:gd name="T6" fmla="*/ 0 w 9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"/>
                    <a:gd name="T13" fmla="*/ 0 h 63"/>
                    <a:gd name="T14" fmla="*/ 90 w 9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" h="63">
                      <a:moveTo>
                        <a:pt x="0" y="0"/>
                      </a:moveTo>
                      <a:lnTo>
                        <a:pt x="89" y="22"/>
                      </a:lnTo>
                      <a:lnTo>
                        <a:pt x="89" y="6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16" name="Freeform 337"/>
                <p:cNvSpPr>
                  <a:spLocks/>
                </p:cNvSpPr>
                <p:nvPr/>
              </p:nvSpPr>
              <p:spPr bwMode="auto">
                <a:xfrm>
                  <a:off x="5084" y="2414"/>
                  <a:ext cx="91" cy="106"/>
                </a:xfrm>
                <a:custGeom>
                  <a:avLst/>
                  <a:gdLst>
                    <a:gd name="T0" fmla="*/ 58 w 91"/>
                    <a:gd name="T1" fmla="*/ 0 h 106"/>
                    <a:gd name="T2" fmla="*/ 0 w 91"/>
                    <a:gd name="T3" fmla="*/ 105 h 106"/>
                    <a:gd name="T4" fmla="*/ 90 w 91"/>
                    <a:gd name="T5" fmla="*/ 81 h 106"/>
                    <a:gd name="T6" fmla="*/ 58 w 91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"/>
                    <a:gd name="T13" fmla="*/ 0 h 106"/>
                    <a:gd name="T14" fmla="*/ 91 w 91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" h="106">
                      <a:moveTo>
                        <a:pt x="58" y="0"/>
                      </a:moveTo>
                      <a:lnTo>
                        <a:pt x="0" y="105"/>
                      </a:lnTo>
                      <a:lnTo>
                        <a:pt x="90" y="81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17" name="Freeform 338"/>
                <p:cNvSpPr>
                  <a:spLocks/>
                </p:cNvSpPr>
                <p:nvPr/>
              </p:nvSpPr>
              <p:spPr bwMode="auto">
                <a:xfrm>
                  <a:off x="4993" y="2414"/>
                  <a:ext cx="90" cy="106"/>
                </a:xfrm>
                <a:custGeom>
                  <a:avLst/>
                  <a:gdLst>
                    <a:gd name="T0" fmla="*/ 26 w 90"/>
                    <a:gd name="T1" fmla="*/ 0 h 106"/>
                    <a:gd name="T2" fmla="*/ 0 w 90"/>
                    <a:gd name="T3" fmla="*/ 81 h 106"/>
                    <a:gd name="T4" fmla="*/ 89 w 90"/>
                    <a:gd name="T5" fmla="*/ 105 h 106"/>
                    <a:gd name="T6" fmla="*/ 26 w 90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"/>
                    <a:gd name="T13" fmla="*/ 0 h 106"/>
                    <a:gd name="T14" fmla="*/ 90 w 90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" h="106">
                      <a:moveTo>
                        <a:pt x="26" y="0"/>
                      </a:moveTo>
                      <a:lnTo>
                        <a:pt x="0" y="81"/>
                      </a:lnTo>
                      <a:lnTo>
                        <a:pt x="89" y="105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18" name="Oval 339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6" cy="80"/>
                </a:xfrm>
                <a:prstGeom prst="ellips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19" name="Oval 340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4" cy="78"/>
                </a:xfrm>
                <a:prstGeom prst="ellipse">
                  <a:avLst/>
                </a:prstGeom>
                <a:noFill/>
                <a:ln w="50800">
                  <a:solidFill>
                    <a:srgbClr val="0606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20" name="Oval 341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2" cy="76"/>
                </a:xfrm>
                <a:prstGeom prst="ellipse">
                  <a:avLst/>
                </a:prstGeom>
                <a:noFill/>
                <a:ln w="50800">
                  <a:solidFill>
                    <a:srgbClr val="0C0C0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21" name="Oval 342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0" cy="73"/>
                </a:xfrm>
                <a:prstGeom prst="ellipse">
                  <a:avLst/>
                </a:prstGeom>
                <a:noFill/>
                <a:ln w="50800">
                  <a:solidFill>
                    <a:srgbClr val="12121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22" name="Oval 343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6" cy="70"/>
                </a:xfrm>
                <a:prstGeom prst="ellipse">
                  <a:avLst/>
                </a:prstGeom>
                <a:noFill/>
                <a:ln w="50800">
                  <a:solidFill>
                    <a:srgbClr val="18181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23" name="Oval 344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4" cy="67"/>
                </a:xfrm>
                <a:prstGeom prst="ellipse">
                  <a:avLst/>
                </a:prstGeom>
                <a:noFill/>
                <a:ln w="50800">
                  <a:solidFill>
                    <a:srgbClr val="1E1E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24" name="Oval 345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2" cy="66"/>
                </a:xfrm>
                <a:prstGeom prst="ellipse">
                  <a:avLst/>
                </a:prstGeom>
                <a:noFill/>
                <a:ln w="50800">
                  <a:solidFill>
                    <a:srgbClr val="24242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25" name="Oval 346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8" cy="61"/>
                </a:xfrm>
                <a:prstGeom prst="ellipse">
                  <a:avLst/>
                </a:prstGeom>
                <a:noFill/>
                <a:ln w="50800">
                  <a:solidFill>
                    <a:srgbClr val="2A2A2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26" name="Oval 347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5" cy="60"/>
                </a:xfrm>
                <a:prstGeom prst="ellipse">
                  <a:avLst/>
                </a:prstGeom>
                <a:noFill/>
                <a:ln w="50800">
                  <a:solidFill>
                    <a:srgbClr val="3030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27" name="Oval 348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4" cy="57"/>
                </a:xfrm>
                <a:prstGeom prst="ellipse">
                  <a:avLst/>
                </a:prstGeom>
                <a:noFill/>
                <a:ln w="50800">
                  <a:solidFill>
                    <a:srgbClr val="36363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28" name="Oval 349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9" cy="54"/>
                </a:xfrm>
                <a:prstGeom prst="ellipse">
                  <a:avLst/>
                </a:prstGeom>
                <a:noFill/>
                <a:ln w="50800">
                  <a:solidFill>
                    <a:srgbClr val="3C3C3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29" name="Oval 350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8" cy="51"/>
                </a:xfrm>
                <a:prstGeom prst="ellipse">
                  <a:avLst/>
                </a:prstGeom>
                <a:noFill/>
                <a:ln w="50800">
                  <a:solidFill>
                    <a:srgbClr val="43434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30" name="Oval 351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5" cy="50"/>
                </a:xfrm>
                <a:prstGeom prst="ellipse">
                  <a:avLst/>
                </a:prstGeom>
                <a:noFill/>
                <a:ln w="50800">
                  <a:solidFill>
                    <a:srgbClr val="49494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31" name="Oval 352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52" cy="45"/>
                </a:xfrm>
                <a:prstGeom prst="ellipse">
                  <a:avLst/>
                </a:prstGeom>
                <a:noFill/>
                <a:ln w="50800">
                  <a:solidFill>
                    <a:srgbClr val="4F4F4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32" name="Oval 353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49" cy="44"/>
                </a:xfrm>
                <a:prstGeom prst="ellipse">
                  <a:avLst/>
                </a:prstGeom>
                <a:noFill/>
                <a:ln w="50800">
                  <a:solidFill>
                    <a:srgbClr val="55555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33" name="Oval 354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48" cy="44"/>
                </a:xfrm>
                <a:prstGeom prst="ellipse">
                  <a:avLst/>
                </a:prstGeom>
                <a:noFill/>
                <a:ln w="50800">
                  <a:solidFill>
                    <a:srgbClr val="5B5B5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34" name="Oval 355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43" cy="39"/>
                </a:xfrm>
                <a:prstGeom prst="ellipse">
                  <a:avLst/>
                </a:prstGeom>
                <a:noFill/>
                <a:ln w="50800">
                  <a:solidFill>
                    <a:srgbClr val="61616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35" name="Oval 356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42" cy="38"/>
                </a:xfrm>
                <a:prstGeom prst="ellipse">
                  <a:avLst/>
                </a:prstGeom>
                <a:noFill/>
                <a:ln w="50800">
                  <a:solidFill>
                    <a:srgbClr val="67676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36" name="Oval 357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39" cy="35"/>
                </a:xfrm>
                <a:prstGeom prst="ellipse">
                  <a:avLst/>
                </a:prstGeom>
                <a:noFill/>
                <a:ln w="50800">
                  <a:solidFill>
                    <a:srgbClr val="6D6D6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37" name="Oval 358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6" cy="32"/>
                </a:xfrm>
                <a:prstGeom prst="ellipse">
                  <a:avLst/>
                </a:prstGeom>
                <a:noFill/>
                <a:ln w="50800">
                  <a:solidFill>
                    <a:srgbClr val="73737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38" name="Oval 359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3" cy="29"/>
                </a:xfrm>
                <a:prstGeom prst="ellipse">
                  <a:avLst/>
                </a:prstGeom>
                <a:noFill/>
                <a:ln w="50800">
                  <a:solidFill>
                    <a:srgbClr val="79797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39" name="Oval 360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2" cy="28"/>
                </a:xfrm>
                <a:prstGeom prst="ellipse">
                  <a:avLst/>
                </a:prstGeom>
                <a:noFill/>
                <a:ln w="50800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40" name="Oval 361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7" cy="23"/>
                </a:xfrm>
                <a:prstGeom prst="ellipse">
                  <a:avLst/>
                </a:prstGeom>
                <a:noFill/>
                <a:ln w="50800">
                  <a:solidFill>
                    <a:srgbClr val="86868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41" name="Oval 362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6" cy="22"/>
                </a:xfrm>
                <a:prstGeom prst="ellipse">
                  <a:avLst/>
                </a:prstGeom>
                <a:noFill/>
                <a:ln w="50800">
                  <a:solidFill>
                    <a:srgbClr val="8C8C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42" name="Oval 363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3" cy="19"/>
                </a:xfrm>
                <a:prstGeom prst="ellipse">
                  <a:avLst/>
                </a:prstGeom>
                <a:noFill/>
                <a:ln w="50800">
                  <a:solidFill>
                    <a:srgbClr val="92929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43" name="Oval 364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20" cy="16"/>
                </a:xfrm>
                <a:prstGeom prst="ellipse">
                  <a:avLst/>
                </a:prstGeom>
                <a:noFill/>
                <a:ln w="50800">
                  <a:solidFill>
                    <a:srgbClr val="98989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44" name="Oval 365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17" cy="13"/>
                </a:xfrm>
                <a:prstGeom prst="ellipse">
                  <a:avLst/>
                </a:prstGeom>
                <a:noFill/>
                <a:ln w="50800">
                  <a:solidFill>
                    <a:srgbClr val="9E9E9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45" name="Oval 366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16" cy="15"/>
                </a:xfrm>
                <a:prstGeom prst="ellipse">
                  <a:avLst/>
                </a:prstGeom>
                <a:noFill/>
                <a:ln w="50800">
                  <a:solidFill>
                    <a:srgbClr val="A4A4A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46" name="Oval 367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11" cy="7"/>
                </a:xfrm>
                <a:prstGeom prst="ellipse">
                  <a:avLst/>
                </a:prstGeom>
                <a:noFill/>
                <a:ln w="50800">
                  <a:solidFill>
                    <a:srgbClr val="AAAAA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47" name="Oval 368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10" cy="7"/>
                </a:xfrm>
                <a:prstGeom prst="ellipse">
                  <a:avLst/>
                </a:prstGeom>
                <a:noFill/>
                <a:ln w="50800">
                  <a:solidFill>
                    <a:srgbClr val="B0B0B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48" name="Oval 369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7" cy="6"/>
                </a:xfrm>
                <a:prstGeom prst="ellipse">
                  <a:avLst/>
                </a:prstGeom>
                <a:noFill/>
                <a:ln w="50800">
                  <a:solidFill>
                    <a:srgbClr val="B6B6B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49" name="Oval 370"/>
                <p:cNvSpPr>
                  <a:spLocks noChangeArrowheads="1"/>
                </p:cNvSpPr>
                <p:nvPr/>
              </p:nvSpPr>
              <p:spPr bwMode="auto">
                <a:xfrm>
                  <a:off x="5059" y="2436"/>
                  <a:ext cx="4" cy="1"/>
                </a:xfrm>
                <a:prstGeom prst="ellipse">
                  <a:avLst/>
                </a:prstGeom>
                <a:noFill/>
                <a:ln w="50800">
                  <a:solidFill>
                    <a:srgbClr val="BCBCB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50" name="Oval 371"/>
                <p:cNvSpPr>
                  <a:spLocks noChangeArrowheads="1"/>
                </p:cNvSpPr>
                <p:nvPr/>
              </p:nvSpPr>
              <p:spPr bwMode="auto">
                <a:xfrm>
                  <a:off x="5059" y="2436"/>
                  <a:ext cx="1" cy="1"/>
                </a:xfrm>
                <a:prstGeom prst="ellipse">
                  <a:avLst/>
                </a:prstGeom>
                <a:noFill/>
                <a:ln w="50800">
                  <a:solidFill>
                    <a:srgbClr val="C3C3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51" name="Oval 372"/>
                <p:cNvSpPr>
                  <a:spLocks noChangeArrowheads="1"/>
                </p:cNvSpPr>
                <p:nvPr/>
              </p:nvSpPr>
              <p:spPr bwMode="auto">
                <a:xfrm>
                  <a:off x="5059" y="2420"/>
                  <a:ext cx="1" cy="29"/>
                </a:xfrm>
                <a:prstGeom prst="ellipse">
                  <a:avLst/>
                </a:prstGeom>
                <a:noFill/>
                <a:ln w="50800">
                  <a:solidFill>
                    <a:srgbClr val="C9C9C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52" name="Oval 373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27" cy="26"/>
                </a:xfrm>
                <a:prstGeom prst="ellipse">
                  <a:avLst/>
                </a:prstGeom>
                <a:noFill/>
                <a:ln w="50800">
                  <a:solidFill>
                    <a:srgbClr val="CFCFC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53" name="Oval 374"/>
                <p:cNvSpPr>
                  <a:spLocks noChangeArrowheads="1"/>
                </p:cNvSpPr>
                <p:nvPr/>
              </p:nvSpPr>
              <p:spPr bwMode="auto">
                <a:xfrm>
                  <a:off x="5043" y="2422"/>
                  <a:ext cx="26" cy="23"/>
                </a:xfrm>
                <a:prstGeom prst="ellipse">
                  <a:avLst/>
                </a:prstGeom>
                <a:noFill/>
                <a:ln w="50800">
                  <a:solidFill>
                    <a:srgbClr val="D5D5D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54" name="Oval 375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23" cy="22"/>
                </a:xfrm>
                <a:prstGeom prst="ellipse">
                  <a:avLst/>
                </a:prstGeom>
                <a:noFill/>
                <a:ln w="50800">
                  <a:solidFill>
                    <a:srgbClr val="DBDBD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55" name="Oval 376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20" cy="17"/>
                </a:xfrm>
                <a:prstGeom prst="ellipse">
                  <a:avLst/>
                </a:prstGeom>
                <a:noFill/>
                <a:ln w="50800">
                  <a:solidFill>
                    <a:srgbClr val="E1E1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56" name="Oval 377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17" cy="16"/>
                </a:xfrm>
                <a:prstGeom prst="ellipse">
                  <a:avLst/>
                </a:prstGeom>
                <a:noFill/>
                <a:ln w="50800">
                  <a:solidFill>
                    <a:srgbClr val="E7E7E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57" name="Oval 378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16" cy="13"/>
                </a:xfrm>
                <a:prstGeom prst="ellipse">
                  <a:avLst/>
                </a:prstGeom>
                <a:noFill/>
                <a:ln w="50800">
                  <a:solidFill>
                    <a:srgbClr val="EDEDE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58" name="Oval 379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11" cy="10"/>
                </a:xfrm>
                <a:prstGeom prst="ellipse">
                  <a:avLst/>
                </a:prstGeom>
                <a:noFill/>
                <a:ln w="50800">
                  <a:solidFill>
                    <a:srgbClr val="F3F3F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59" name="Oval 380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10" cy="7"/>
                </a:xfrm>
                <a:prstGeom prst="ellipse">
                  <a:avLst/>
                </a:prstGeom>
                <a:noFill/>
                <a:ln w="50800">
                  <a:solidFill>
                    <a:srgbClr val="F9F9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60" name="Oval 381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7" cy="6"/>
                </a:xfrm>
                <a:prstGeom prst="ellips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61" name="Oval 382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6" cy="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62" name="Oval 383"/>
                <p:cNvSpPr>
                  <a:spLocks noChangeArrowheads="1"/>
                </p:cNvSpPr>
                <p:nvPr/>
              </p:nvSpPr>
              <p:spPr bwMode="auto">
                <a:xfrm>
                  <a:off x="5031" y="2408"/>
                  <a:ext cx="102" cy="9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63" name="Line 384"/>
                <p:cNvSpPr>
                  <a:spLocks noChangeShapeType="1"/>
                </p:cNvSpPr>
                <p:nvPr/>
              </p:nvSpPr>
              <p:spPr bwMode="auto">
                <a:xfrm>
                  <a:off x="5027" y="2412"/>
                  <a:ext cx="10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64" name="Line 385"/>
                <p:cNvSpPr>
                  <a:spLocks noChangeShapeType="1"/>
                </p:cNvSpPr>
                <p:nvPr/>
              </p:nvSpPr>
              <p:spPr bwMode="auto">
                <a:xfrm>
                  <a:off x="5025" y="2420"/>
                  <a:ext cx="46" cy="8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65" name="Line 386"/>
                <p:cNvSpPr>
                  <a:spLocks noChangeShapeType="1"/>
                </p:cNvSpPr>
                <p:nvPr/>
              </p:nvSpPr>
              <p:spPr bwMode="auto">
                <a:xfrm flipH="1">
                  <a:off x="5071" y="2420"/>
                  <a:ext cx="77" cy="8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8455" name="Group 387"/>
            <p:cNvGrpSpPr>
              <a:grpSpLocks/>
            </p:cNvGrpSpPr>
            <p:nvPr/>
          </p:nvGrpSpPr>
          <p:grpSpPr bwMode="auto">
            <a:xfrm>
              <a:off x="3654" y="2923"/>
              <a:ext cx="292" cy="341"/>
              <a:chOff x="4851" y="2212"/>
              <a:chExt cx="457" cy="471"/>
            </a:xfrm>
          </p:grpSpPr>
          <p:grpSp>
            <p:nvGrpSpPr>
              <p:cNvPr id="18614" name="Group 388"/>
              <p:cNvGrpSpPr>
                <a:grpSpLocks/>
              </p:cNvGrpSpPr>
              <p:nvPr/>
            </p:nvGrpSpPr>
            <p:grpSpPr bwMode="auto">
              <a:xfrm>
                <a:off x="5098" y="2308"/>
                <a:ext cx="146" cy="291"/>
                <a:chOff x="5098" y="2308"/>
                <a:chExt cx="146" cy="291"/>
              </a:xfrm>
            </p:grpSpPr>
            <p:sp>
              <p:nvSpPr>
                <p:cNvPr id="18690" name="Freeform 389"/>
                <p:cNvSpPr>
                  <a:spLocks/>
                </p:cNvSpPr>
                <p:nvPr/>
              </p:nvSpPr>
              <p:spPr bwMode="auto">
                <a:xfrm>
                  <a:off x="5098" y="2453"/>
                  <a:ext cx="146" cy="146"/>
                </a:xfrm>
                <a:custGeom>
                  <a:avLst/>
                  <a:gdLst>
                    <a:gd name="T0" fmla="*/ 145 w 146"/>
                    <a:gd name="T1" fmla="*/ 0 h 146"/>
                    <a:gd name="T2" fmla="*/ 145 w 146"/>
                    <a:gd name="T3" fmla="*/ 21 h 146"/>
                    <a:gd name="T4" fmla="*/ 145 w 146"/>
                    <a:gd name="T5" fmla="*/ 41 h 146"/>
                    <a:gd name="T6" fmla="*/ 135 w 146"/>
                    <a:gd name="T7" fmla="*/ 62 h 146"/>
                    <a:gd name="T8" fmla="*/ 114 w 146"/>
                    <a:gd name="T9" fmla="*/ 93 h 146"/>
                    <a:gd name="T10" fmla="*/ 104 w 146"/>
                    <a:gd name="T11" fmla="*/ 104 h 146"/>
                    <a:gd name="T12" fmla="*/ 94 w 146"/>
                    <a:gd name="T13" fmla="*/ 114 h 146"/>
                    <a:gd name="T14" fmla="*/ 62 w 146"/>
                    <a:gd name="T15" fmla="*/ 135 h 146"/>
                    <a:gd name="T16" fmla="*/ 42 w 146"/>
                    <a:gd name="T17" fmla="*/ 145 h 146"/>
                    <a:gd name="T18" fmla="*/ 21 w 146"/>
                    <a:gd name="T19" fmla="*/ 145 h 146"/>
                    <a:gd name="T20" fmla="*/ 0 w 146"/>
                    <a:gd name="T21" fmla="*/ 145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145" y="0"/>
                      </a:moveTo>
                      <a:lnTo>
                        <a:pt x="145" y="21"/>
                      </a:lnTo>
                      <a:lnTo>
                        <a:pt x="145" y="41"/>
                      </a:lnTo>
                      <a:lnTo>
                        <a:pt x="135" y="62"/>
                      </a:lnTo>
                      <a:lnTo>
                        <a:pt x="114" y="93"/>
                      </a:lnTo>
                      <a:lnTo>
                        <a:pt x="104" y="104"/>
                      </a:lnTo>
                      <a:lnTo>
                        <a:pt x="94" y="114"/>
                      </a:lnTo>
                      <a:lnTo>
                        <a:pt x="62" y="135"/>
                      </a:lnTo>
                      <a:lnTo>
                        <a:pt x="42" y="145"/>
                      </a:lnTo>
                      <a:lnTo>
                        <a:pt x="21" y="145"/>
                      </a:lnTo>
                      <a:lnTo>
                        <a:pt x="0" y="145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91" name="Freeform 390"/>
                <p:cNvSpPr>
                  <a:spLocks/>
                </p:cNvSpPr>
                <p:nvPr/>
              </p:nvSpPr>
              <p:spPr bwMode="auto">
                <a:xfrm>
                  <a:off x="5098" y="2308"/>
                  <a:ext cx="146" cy="146"/>
                </a:xfrm>
                <a:custGeom>
                  <a:avLst/>
                  <a:gdLst>
                    <a:gd name="T0" fmla="*/ 0 w 146"/>
                    <a:gd name="T1" fmla="*/ 0 h 146"/>
                    <a:gd name="T2" fmla="*/ 21 w 146"/>
                    <a:gd name="T3" fmla="*/ 0 h 146"/>
                    <a:gd name="T4" fmla="*/ 52 w 146"/>
                    <a:gd name="T5" fmla="*/ 10 h 146"/>
                    <a:gd name="T6" fmla="*/ 73 w 146"/>
                    <a:gd name="T7" fmla="*/ 21 h 146"/>
                    <a:gd name="T8" fmla="*/ 94 w 146"/>
                    <a:gd name="T9" fmla="*/ 31 h 146"/>
                    <a:gd name="T10" fmla="*/ 104 w 146"/>
                    <a:gd name="T11" fmla="*/ 41 h 146"/>
                    <a:gd name="T12" fmla="*/ 114 w 146"/>
                    <a:gd name="T13" fmla="*/ 52 h 146"/>
                    <a:gd name="T14" fmla="*/ 135 w 146"/>
                    <a:gd name="T15" fmla="*/ 83 h 146"/>
                    <a:gd name="T16" fmla="*/ 145 w 146"/>
                    <a:gd name="T17" fmla="*/ 103 h 146"/>
                    <a:gd name="T18" fmla="*/ 145 w 146"/>
                    <a:gd name="T19" fmla="*/ 135 h 146"/>
                    <a:gd name="T20" fmla="*/ 145 w 146"/>
                    <a:gd name="T21" fmla="*/ 145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52" y="10"/>
                      </a:lnTo>
                      <a:lnTo>
                        <a:pt x="73" y="21"/>
                      </a:lnTo>
                      <a:lnTo>
                        <a:pt x="94" y="31"/>
                      </a:lnTo>
                      <a:lnTo>
                        <a:pt x="104" y="41"/>
                      </a:lnTo>
                      <a:lnTo>
                        <a:pt x="114" y="52"/>
                      </a:lnTo>
                      <a:lnTo>
                        <a:pt x="135" y="83"/>
                      </a:lnTo>
                      <a:lnTo>
                        <a:pt x="145" y="103"/>
                      </a:lnTo>
                      <a:lnTo>
                        <a:pt x="145" y="135"/>
                      </a:lnTo>
                      <a:lnTo>
                        <a:pt x="145" y="145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615" name="Line 391"/>
              <p:cNvSpPr>
                <a:spLocks noChangeShapeType="1"/>
              </p:cNvSpPr>
              <p:nvPr/>
            </p:nvSpPr>
            <p:spPr bwMode="auto">
              <a:xfrm>
                <a:off x="5241" y="2453"/>
                <a:ext cx="6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16" name="Line 392"/>
              <p:cNvSpPr>
                <a:spLocks noChangeShapeType="1"/>
              </p:cNvSpPr>
              <p:nvPr/>
            </p:nvSpPr>
            <p:spPr bwMode="auto">
              <a:xfrm>
                <a:off x="5220" y="2547"/>
                <a:ext cx="57" cy="2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17" name="Line 393"/>
              <p:cNvSpPr>
                <a:spLocks noChangeShapeType="1"/>
              </p:cNvSpPr>
              <p:nvPr/>
            </p:nvSpPr>
            <p:spPr bwMode="auto">
              <a:xfrm flipV="1">
                <a:off x="5220" y="2326"/>
                <a:ext cx="57" cy="5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18" name="Line 394"/>
              <p:cNvSpPr>
                <a:spLocks noChangeShapeType="1"/>
              </p:cNvSpPr>
              <p:nvPr/>
            </p:nvSpPr>
            <p:spPr bwMode="auto">
              <a:xfrm>
                <a:off x="5158" y="2596"/>
                <a:ext cx="67" cy="6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19" name="Line 395"/>
              <p:cNvSpPr>
                <a:spLocks noChangeShapeType="1"/>
              </p:cNvSpPr>
              <p:nvPr/>
            </p:nvSpPr>
            <p:spPr bwMode="auto">
              <a:xfrm flipV="1">
                <a:off x="5158" y="2227"/>
                <a:ext cx="67" cy="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20" name="Line 396"/>
              <p:cNvSpPr>
                <a:spLocks noChangeShapeType="1"/>
              </p:cNvSpPr>
              <p:nvPr/>
            </p:nvSpPr>
            <p:spPr bwMode="auto">
              <a:xfrm>
                <a:off x="5088" y="2212"/>
                <a:ext cx="0" cy="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21" name="Group 397"/>
              <p:cNvGrpSpPr>
                <a:grpSpLocks/>
              </p:cNvGrpSpPr>
              <p:nvPr/>
            </p:nvGrpSpPr>
            <p:grpSpPr bwMode="auto">
              <a:xfrm>
                <a:off x="4932" y="2308"/>
                <a:ext cx="146" cy="291"/>
                <a:chOff x="4932" y="2308"/>
                <a:chExt cx="146" cy="291"/>
              </a:xfrm>
            </p:grpSpPr>
            <p:sp>
              <p:nvSpPr>
                <p:cNvPr id="18688" name="Freeform 398"/>
                <p:cNvSpPr>
                  <a:spLocks/>
                </p:cNvSpPr>
                <p:nvPr/>
              </p:nvSpPr>
              <p:spPr bwMode="auto">
                <a:xfrm>
                  <a:off x="4932" y="2453"/>
                  <a:ext cx="146" cy="146"/>
                </a:xfrm>
                <a:custGeom>
                  <a:avLst/>
                  <a:gdLst>
                    <a:gd name="T0" fmla="*/ 145 w 146"/>
                    <a:gd name="T1" fmla="*/ 145 h 146"/>
                    <a:gd name="T2" fmla="*/ 135 w 146"/>
                    <a:gd name="T3" fmla="*/ 145 h 146"/>
                    <a:gd name="T4" fmla="*/ 104 w 146"/>
                    <a:gd name="T5" fmla="*/ 145 h 146"/>
                    <a:gd name="T6" fmla="*/ 83 w 146"/>
                    <a:gd name="T7" fmla="*/ 135 h 146"/>
                    <a:gd name="T8" fmla="*/ 52 w 146"/>
                    <a:gd name="T9" fmla="*/ 114 h 146"/>
                    <a:gd name="T10" fmla="*/ 42 w 146"/>
                    <a:gd name="T11" fmla="*/ 104 h 146"/>
                    <a:gd name="T12" fmla="*/ 31 w 146"/>
                    <a:gd name="T13" fmla="*/ 93 h 146"/>
                    <a:gd name="T14" fmla="*/ 21 w 146"/>
                    <a:gd name="T15" fmla="*/ 73 h 146"/>
                    <a:gd name="T16" fmla="*/ 10 w 146"/>
                    <a:gd name="T17" fmla="*/ 52 h 146"/>
                    <a:gd name="T18" fmla="*/ 0 w 146"/>
                    <a:gd name="T19" fmla="*/ 21 h 146"/>
                    <a:gd name="T20" fmla="*/ 0 w 146"/>
                    <a:gd name="T21" fmla="*/ 0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145" y="145"/>
                      </a:moveTo>
                      <a:lnTo>
                        <a:pt x="135" y="145"/>
                      </a:lnTo>
                      <a:lnTo>
                        <a:pt x="104" y="145"/>
                      </a:lnTo>
                      <a:lnTo>
                        <a:pt x="83" y="135"/>
                      </a:lnTo>
                      <a:lnTo>
                        <a:pt x="52" y="114"/>
                      </a:lnTo>
                      <a:lnTo>
                        <a:pt x="42" y="104"/>
                      </a:lnTo>
                      <a:lnTo>
                        <a:pt x="31" y="93"/>
                      </a:lnTo>
                      <a:lnTo>
                        <a:pt x="21" y="73"/>
                      </a:lnTo>
                      <a:lnTo>
                        <a:pt x="10" y="52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89" name="Freeform 399"/>
                <p:cNvSpPr>
                  <a:spLocks/>
                </p:cNvSpPr>
                <p:nvPr/>
              </p:nvSpPr>
              <p:spPr bwMode="auto">
                <a:xfrm>
                  <a:off x="4932" y="2308"/>
                  <a:ext cx="146" cy="146"/>
                </a:xfrm>
                <a:custGeom>
                  <a:avLst/>
                  <a:gdLst>
                    <a:gd name="T0" fmla="*/ 0 w 146"/>
                    <a:gd name="T1" fmla="*/ 145 h 146"/>
                    <a:gd name="T2" fmla="*/ 0 w 146"/>
                    <a:gd name="T3" fmla="*/ 135 h 146"/>
                    <a:gd name="T4" fmla="*/ 10 w 146"/>
                    <a:gd name="T5" fmla="*/ 93 h 146"/>
                    <a:gd name="T6" fmla="*/ 21 w 146"/>
                    <a:gd name="T7" fmla="*/ 72 h 146"/>
                    <a:gd name="T8" fmla="*/ 31 w 146"/>
                    <a:gd name="T9" fmla="*/ 52 h 146"/>
                    <a:gd name="T10" fmla="*/ 42 w 146"/>
                    <a:gd name="T11" fmla="*/ 41 h 146"/>
                    <a:gd name="T12" fmla="*/ 52 w 146"/>
                    <a:gd name="T13" fmla="*/ 31 h 146"/>
                    <a:gd name="T14" fmla="*/ 73 w 146"/>
                    <a:gd name="T15" fmla="*/ 21 h 146"/>
                    <a:gd name="T16" fmla="*/ 93 w 146"/>
                    <a:gd name="T17" fmla="*/ 10 h 146"/>
                    <a:gd name="T18" fmla="*/ 135 w 146"/>
                    <a:gd name="T19" fmla="*/ 0 h 146"/>
                    <a:gd name="T20" fmla="*/ 145 w 146"/>
                    <a:gd name="T21" fmla="*/ 0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0" y="145"/>
                      </a:moveTo>
                      <a:lnTo>
                        <a:pt x="0" y="135"/>
                      </a:lnTo>
                      <a:lnTo>
                        <a:pt x="10" y="93"/>
                      </a:lnTo>
                      <a:lnTo>
                        <a:pt x="21" y="72"/>
                      </a:lnTo>
                      <a:lnTo>
                        <a:pt x="31" y="52"/>
                      </a:lnTo>
                      <a:lnTo>
                        <a:pt x="42" y="41"/>
                      </a:lnTo>
                      <a:lnTo>
                        <a:pt x="52" y="31"/>
                      </a:lnTo>
                      <a:lnTo>
                        <a:pt x="73" y="21"/>
                      </a:lnTo>
                      <a:lnTo>
                        <a:pt x="93" y="10"/>
                      </a:lnTo>
                      <a:lnTo>
                        <a:pt x="135" y="0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622" name="Line 400"/>
              <p:cNvSpPr>
                <a:spLocks noChangeShapeType="1"/>
              </p:cNvSpPr>
              <p:nvPr/>
            </p:nvSpPr>
            <p:spPr bwMode="auto">
              <a:xfrm>
                <a:off x="5098" y="2606"/>
                <a:ext cx="0" cy="7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23" name="Line 401"/>
              <p:cNvSpPr>
                <a:spLocks noChangeShapeType="1"/>
              </p:cNvSpPr>
              <p:nvPr/>
            </p:nvSpPr>
            <p:spPr bwMode="auto">
              <a:xfrm flipH="1">
                <a:off x="4851" y="2453"/>
                <a:ext cx="9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24" name="Line 402"/>
              <p:cNvSpPr>
                <a:spLocks noChangeShapeType="1"/>
              </p:cNvSpPr>
              <p:nvPr/>
            </p:nvSpPr>
            <p:spPr bwMode="auto">
              <a:xfrm flipH="1">
                <a:off x="4883" y="2548"/>
                <a:ext cx="99" cy="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25" name="Line 403"/>
              <p:cNvSpPr>
                <a:spLocks noChangeShapeType="1"/>
              </p:cNvSpPr>
              <p:nvPr/>
            </p:nvSpPr>
            <p:spPr bwMode="auto">
              <a:xfrm flipH="1" flipV="1">
                <a:off x="4883" y="2327"/>
                <a:ext cx="99" cy="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26" name="Line 404"/>
              <p:cNvSpPr>
                <a:spLocks noChangeShapeType="1"/>
              </p:cNvSpPr>
              <p:nvPr/>
            </p:nvSpPr>
            <p:spPr bwMode="auto">
              <a:xfrm flipH="1">
                <a:off x="4947" y="2596"/>
                <a:ext cx="85" cy="6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27" name="Line 405"/>
              <p:cNvSpPr>
                <a:spLocks noChangeShapeType="1"/>
              </p:cNvSpPr>
              <p:nvPr/>
            </p:nvSpPr>
            <p:spPr bwMode="auto">
              <a:xfrm flipH="1" flipV="1">
                <a:off x="4947" y="2227"/>
                <a:ext cx="85" cy="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28" name="Line 406"/>
              <p:cNvSpPr>
                <a:spLocks noChangeShapeType="1"/>
              </p:cNvSpPr>
              <p:nvPr/>
            </p:nvSpPr>
            <p:spPr bwMode="auto">
              <a:xfrm>
                <a:off x="5088" y="2222"/>
                <a:ext cx="0" cy="7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29" name="Group 407"/>
              <p:cNvGrpSpPr>
                <a:grpSpLocks/>
              </p:cNvGrpSpPr>
              <p:nvPr/>
            </p:nvGrpSpPr>
            <p:grpSpPr bwMode="auto">
              <a:xfrm>
                <a:off x="4989" y="2354"/>
                <a:ext cx="186" cy="206"/>
                <a:chOff x="4989" y="2354"/>
                <a:chExt cx="186" cy="206"/>
              </a:xfrm>
            </p:grpSpPr>
            <p:sp>
              <p:nvSpPr>
                <p:cNvPr id="18630" name="Freeform 408"/>
                <p:cNvSpPr>
                  <a:spLocks/>
                </p:cNvSpPr>
                <p:nvPr/>
              </p:nvSpPr>
              <p:spPr bwMode="auto">
                <a:xfrm>
                  <a:off x="4989" y="2354"/>
                  <a:ext cx="96" cy="61"/>
                </a:xfrm>
                <a:custGeom>
                  <a:avLst/>
                  <a:gdLst>
                    <a:gd name="T0" fmla="*/ 95 w 96"/>
                    <a:gd name="T1" fmla="*/ 0 h 61"/>
                    <a:gd name="T2" fmla="*/ 0 w 96"/>
                    <a:gd name="T3" fmla="*/ 48 h 61"/>
                    <a:gd name="T4" fmla="*/ 32 w 96"/>
                    <a:gd name="T5" fmla="*/ 60 h 61"/>
                    <a:gd name="T6" fmla="*/ 95 w 96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61"/>
                    <a:gd name="T14" fmla="*/ 96 w 96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61">
                      <a:moveTo>
                        <a:pt x="95" y="0"/>
                      </a:moveTo>
                      <a:lnTo>
                        <a:pt x="0" y="48"/>
                      </a:lnTo>
                      <a:lnTo>
                        <a:pt x="32" y="60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31" name="Freeform 409"/>
                <p:cNvSpPr>
                  <a:spLocks/>
                </p:cNvSpPr>
                <p:nvPr/>
              </p:nvSpPr>
              <p:spPr bwMode="auto">
                <a:xfrm>
                  <a:off x="5082" y="2354"/>
                  <a:ext cx="93" cy="61"/>
                </a:xfrm>
                <a:custGeom>
                  <a:avLst/>
                  <a:gdLst>
                    <a:gd name="T0" fmla="*/ 0 w 93"/>
                    <a:gd name="T1" fmla="*/ 0 h 61"/>
                    <a:gd name="T2" fmla="*/ 92 w 93"/>
                    <a:gd name="T3" fmla="*/ 48 h 61"/>
                    <a:gd name="T4" fmla="*/ 62 w 93"/>
                    <a:gd name="T5" fmla="*/ 60 h 61"/>
                    <a:gd name="T6" fmla="*/ 0 w 93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61"/>
                    <a:gd name="T14" fmla="*/ 93 w 93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61">
                      <a:moveTo>
                        <a:pt x="0" y="0"/>
                      </a:moveTo>
                      <a:lnTo>
                        <a:pt x="92" y="48"/>
                      </a:lnTo>
                      <a:lnTo>
                        <a:pt x="62" y="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32" name="Freeform 410"/>
                <p:cNvSpPr>
                  <a:spLocks/>
                </p:cNvSpPr>
                <p:nvPr/>
              </p:nvSpPr>
              <p:spPr bwMode="auto">
                <a:xfrm>
                  <a:off x="4991" y="2404"/>
                  <a:ext cx="30" cy="94"/>
                </a:xfrm>
                <a:custGeom>
                  <a:avLst/>
                  <a:gdLst>
                    <a:gd name="T0" fmla="*/ 0 w 30"/>
                    <a:gd name="T1" fmla="*/ 0 h 94"/>
                    <a:gd name="T2" fmla="*/ 4 w 30"/>
                    <a:gd name="T3" fmla="*/ 93 h 94"/>
                    <a:gd name="T4" fmla="*/ 29 w 30"/>
                    <a:gd name="T5" fmla="*/ 10 h 94"/>
                    <a:gd name="T6" fmla="*/ 0 w 30"/>
                    <a:gd name="T7" fmla="*/ 0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4"/>
                    <a:gd name="T14" fmla="*/ 30 w 30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4">
                      <a:moveTo>
                        <a:pt x="0" y="0"/>
                      </a:moveTo>
                      <a:lnTo>
                        <a:pt x="4" y="93"/>
                      </a:lnTo>
                      <a:lnTo>
                        <a:pt x="29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33" name="Freeform 411"/>
                <p:cNvSpPr>
                  <a:spLocks/>
                </p:cNvSpPr>
                <p:nvPr/>
              </p:nvSpPr>
              <p:spPr bwMode="auto">
                <a:xfrm>
                  <a:off x="5143" y="2400"/>
                  <a:ext cx="30" cy="94"/>
                </a:xfrm>
                <a:custGeom>
                  <a:avLst/>
                  <a:gdLst>
                    <a:gd name="T0" fmla="*/ 29 w 30"/>
                    <a:gd name="T1" fmla="*/ 0 h 94"/>
                    <a:gd name="T2" fmla="*/ 0 w 30"/>
                    <a:gd name="T3" fmla="*/ 12 h 94"/>
                    <a:gd name="T4" fmla="*/ 29 w 30"/>
                    <a:gd name="T5" fmla="*/ 93 h 94"/>
                    <a:gd name="T6" fmla="*/ 29 w 30"/>
                    <a:gd name="T7" fmla="*/ 0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4"/>
                    <a:gd name="T14" fmla="*/ 30 w 30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4">
                      <a:moveTo>
                        <a:pt x="29" y="0"/>
                      </a:moveTo>
                      <a:lnTo>
                        <a:pt x="0" y="12"/>
                      </a:lnTo>
                      <a:lnTo>
                        <a:pt x="29" y="9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34" name="Freeform 412"/>
                <p:cNvSpPr>
                  <a:spLocks/>
                </p:cNvSpPr>
                <p:nvPr/>
              </p:nvSpPr>
              <p:spPr bwMode="auto">
                <a:xfrm>
                  <a:off x="5082" y="2495"/>
                  <a:ext cx="93" cy="65"/>
                </a:xfrm>
                <a:custGeom>
                  <a:avLst/>
                  <a:gdLst>
                    <a:gd name="T0" fmla="*/ 92 w 93"/>
                    <a:gd name="T1" fmla="*/ 0 h 65"/>
                    <a:gd name="T2" fmla="*/ 0 w 93"/>
                    <a:gd name="T3" fmla="*/ 24 h 65"/>
                    <a:gd name="T4" fmla="*/ 2 w 93"/>
                    <a:gd name="T5" fmla="*/ 64 h 65"/>
                    <a:gd name="T6" fmla="*/ 92 w 93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65"/>
                    <a:gd name="T14" fmla="*/ 93 w 93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65">
                      <a:moveTo>
                        <a:pt x="92" y="0"/>
                      </a:moveTo>
                      <a:lnTo>
                        <a:pt x="0" y="24"/>
                      </a:lnTo>
                      <a:lnTo>
                        <a:pt x="2" y="64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35" name="Freeform 413"/>
                <p:cNvSpPr>
                  <a:spLocks/>
                </p:cNvSpPr>
                <p:nvPr/>
              </p:nvSpPr>
              <p:spPr bwMode="auto">
                <a:xfrm>
                  <a:off x="5019" y="2414"/>
                  <a:ext cx="124" cy="106"/>
                </a:xfrm>
                <a:custGeom>
                  <a:avLst/>
                  <a:gdLst>
                    <a:gd name="T0" fmla="*/ 0 w 124"/>
                    <a:gd name="T1" fmla="*/ 0 h 106"/>
                    <a:gd name="T2" fmla="*/ 63 w 124"/>
                    <a:gd name="T3" fmla="*/ 105 h 106"/>
                    <a:gd name="T4" fmla="*/ 123 w 124"/>
                    <a:gd name="T5" fmla="*/ 0 h 106"/>
                    <a:gd name="T6" fmla="*/ 0 w 124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106"/>
                    <a:gd name="T14" fmla="*/ 124 w 124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106">
                      <a:moveTo>
                        <a:pt x="0" y="0"/>
                      </a:moveTo>
                      <a:lnTo>
                        <a:pt x="63" y="105"/>
                      </a:lnTo>
                      <a:lnTo>
                        <a:pt x="12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36" name="Freeform 414"/>
                <p:cNvSpPr>
                  <a:spLocks/>
                </p:cNvSpPr>
                <p:nvPr/>
              </p:nvSpPr>
              <p:spPr bwMode="auto">
                <a:xfrm>
                  <a:off x="5019" y="2354"/>
                  <a:ext cx="128" cy="61"/>
                </a:xfrm>
                <a:custGeom>
                  <a:avLst/>
                  <a:gdLst>
                    <a:gd name="T0" fmla="*/ 65 w 128"/>
                    <a:gd name="T1" fmla="*/ 0 h 61"/>
                    <a:gd name="T2" fmla="*/ 0 w 128"/>
                    <a:gd name="T3" fmla="*/ 60 h 61"/>
                    <a:gd name="T4" fmla="*/ 127 w 128"/>
                    <a:gd name="T5" fmla="*/ 60 h 61"/>
                    <a:gd name="T6" fmla="*/ 65 w 128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8"/>
                    <a:gd name="T13" fmla="*/ 0 h 61"/>
                    <a:gd name="T14" fmla="*/ 128 w 128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8" h="61">
                      <a:moveTo>
                        <a:pt x="65" y="0"/>
                      </a:moveTo>
                      <a:lnTo>
                        <a:pt x="0" y="60"/>
                      </a:lnTo>
                      <a:lnTo>
                        <a:pt x="127" y="60"/>
                      </a:lnTo>
                      <a:lnTo>
                        <a:pt x="65" y="0"/>
                      </a:lnTo>
                    </a:path>
                  </a:pathLst>
                </a:custGeom>
                <a:solidFill>
                  <a:srgbClr val="EAEC5E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37" name="Freeform 415"/>
                <p:cNvSpPr>
                  <a:spLocks/>
                </p:cNvSpPr>
                <p:nvPr/>
              </p:nvSpPr>
              <p:spPr bwMode="auto">
                <a:xfrm>
                  <a:off x="4993" y="2497"/>
                  <a:ext cx="90" cy="63"/>
                </a:xfrm>
                <a:custGeom>
                  <a:avLst/>
                  <a:gdLst>
                    <a:gd name="T0" fmla="*/ 0 w 90"/>
                    <a:gd name="T1" fmla="*/ 0 h 63"/>
                    <a:gd name="T2" fmla="*/ 89 w 90"/>
                    <a:gd name="T3" fmla="*/ 22 h 63"/>
                    <a:gd name="T4" fmla="*/ 89 w 90"/>
                    <a:gd name="T5" fmla="*/ 62 h 63"/>
                    <a:gd name="T6" fmla="*/ 0 w 9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"/>
                    <a:gd name="T13" fmla="*/ 0 h 63"/>
                    <a:gd name="T14" fmla="*/ 90 w 9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" h="63">
                      <a:moveTo>
                        <a:pt x="0" y="0"/>
                      </a:moveTo>
                      <a:lnTo>
                        <a:pt x="89" y="22"/>
                      </a:lnTo>
                      <a:lnTo>
                        <a:pt x="89" y="6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38" name="Freeform 416"/>
                <p:cNvSpPr>
                  <a:spLocks/>
                </p:cNvSpPr>
                <p:nvPr/>
              </p:nvSpPr>
              <p:spPr bwMode="auto">
                <a:xfrm>
                  <a:off x="5084" y="2414"/>
                  <a:ext cx="91" cy="106"/>
                </a:xfrm>
                <a:custGeom>
                  <a:avLst/>
                  <a:gdLst>
                    <a:gd name="T0" fmla="*/ 58 w 91"/>
                    <a:gd name="T1" fmla="*/ 0 h 106"/>
                    <a:gd name="T2" fmla="*/ 0 w 91"/>
                    <a:gd name="T3" fmla="*/ 105 h 106"/>
                    <a:gd name="T4" fmla="*/ 90 w 91"/>
                    <a:gd name="T5" fmla="*/ 81 h 106"/>
                    <a:gd name="T6" fmla="*/ 58 w 91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"/>
                    <a:gd name="T13" fmla="*/ 0 h 106"/>
                    <a:gd name="T14" fmla="*/ 91 w 91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" h="106">
                      <a:moveTo>
                        <a:pt x="58" y="0"/>
                      </a:moveTo>
                      <a:lnTo>
                        <a:pt x="0" y="105"/>
                      </a:lnTo>
                      <a:lnTo>
                        <a:pt x="90" y="81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39" name="Freeform 417"/>
                <p:cNvSpPr>
                  <a:spLocks/>
                </p:cNvSpPr>
                <p:nvPr/>
              </p:nvSpPr>
              <p:spPr bwMode="auto">
                <a:xfrm>
                  <a:off x="4993" y="2414"/>
                  <a:ext cx="90" cy="106"/>
                </a:xfrm>
                <a:custGeom>
                  <a:avLst/>
                  <a:gdLst>
                    <a:gd name="T0" fmla="*/ 26 w 90"/>
                    <a:gd name="T1" fmla="*/ 0 h 106"/>
                    <a:gd name="T2" fmla="*/ 0 w 90"/>
                    <a:gd name="T3" fmla="*/ 81 h 106"/>
                    <a:gd name="T4" fmla="*/ 89 w 90"/>
                    <a:gd name="T5" fmla="*/ 105 h 106"/>
                    <a:gd name="T6" fmla="*/ 26 w 90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"/>
                    <a:gd name="T13" fmla="*/ 0 h 106"/>
                    <a:gd name="T14" fmla="*/ 90 w 90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" h="106">
                      <a:moveTo>
                        <a:pt x="26" y="0"/>
                      </a:moveTo>
                      <a:lnTo>
                        <a:pt x="0" y="81"/>
                      </a:lnTo>
                      <a:lnTo>
                        <a:pt x="89" y="105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40" name="Oval 418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6" cy="80"/>
                </a:xfrm>
                <a:prstGeom prst="ellips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41" name="Oval 419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4" cy="78"/>
                </a:xfrm>
                <a:prstGeom prst="ellipse">
                  <a:avLst/>
                </a:prstGeom>
                <a:noFill/>
                <a:ln w="50800">
                  <a:solidFill>
                    <a:srgbClr val="0606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42" name="Oval 420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2" cy="76"/>
                </a:xfrm>
                <a:prstGeom prst="ellipse">
                  <a:avLst/>
                </a:prstGeom>
                <a:noFill/>
                <a:ln w="50800">
                  <a:solidFill>
                    <a:srgbClr val="0C0C0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43" name="Oval 421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0" cy="73"/>
                </a:xfrm>
                <a:prstGeom prst="ellipse">
                  <a:avLst/>
                </a:prstGeom>
                <a:noFill/>
                <a:ln w="50800">
                  <a:solidFill>
                    <a:srgbClr val="12121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44" name="Oval 422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6" cy="70"/>
                </a:xfrm>
                <a:prstGeom prst="ellipse">
                  <a:avLst/>
                </a:prstGeom>
                <a:noFill/>
                <a:ln w="50800">
                  <a:solidFill>
                    <a:srgbClr val="18181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45" name="Oval 423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4" cy="67"/>
                </a:xfrm>
                <a:prstGeom prst="ellipse">
                  <a:avLst/>
                </a:prstGeom>
                <a:noFill/>
                <a:ln w="50800">
                  <a:solidFill>
                    <a:srgbClr val="1E1E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46" name="Oval 424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2" cy="66"/>
                </a:xfrm>
                <a:prstGeom prst="ellipse">
                  <a:avLst/>
                </a:prstGeom>
                <a:noFill/>
                <a:ln w="50800">
                  <a:solidFill>
                    <a:srgbClr val="24242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47" name="Oval 425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8" cy="61"/>
                </a:xfrm>
                <a:prstGeom prst="ellipse">
                  <a:avLst/>
                </a:prstGeom>
                <a:noFill/>
                <a:ln w="50800">
                  <a:solidFill>
                    <a:srgbClr val="2A2A2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48" name="Oval 426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5" cy="60"/>
                </a:xfrm>
                <a:prstGeom prst="ellipse">
                  <a:avLst/>
                </a:prstGeom>
                <a:noFill/>
                <a:ln w="50800">
                  <a:solidFill>
                    <a:srgbClr val="3030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49" name="Oval 427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4" cy="57"/>
                </a:xfrm>
                <a:prstGeom prst="ellipse">
                  <a:avLst/>
                </a:prstGeom>
                <a:noFill/>
                <a:ln w="50800">
                  <a:solidFill>
                    <a:srgbClr val="36363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50" name="Oval 428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9" cy="54"/>
                </a:xfrm>
                <a:prstGeom prst="ellipse">
                  <a:avLst/>
                </a:prstGeom>
                <a:noFill/>
                <a:ln w="50800">
                  <a:solidFill>
                    <a:srgbClr val="3C3C3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51" name="Oval 429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8" cy="51"/>
                </a:xfrm>
                <a:prstGeom prst="ellipse">
                  <a:avLst/>
                </a:prstGeom>
                <a:noFill/>
                <a:ln w="50800">
                  <a:solidFill>
                    <a:srgbClr val="43434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52" name="Oval 430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5" cy="50"/>
                </a:xfrm>
                <a:prstGeom prst="ellipse">
                  <a:avLst/>
                </a:prstGeom>
                <a:noFill/>
                <a:ln w="50800">
                  <a:solidFill>
                    <a:srgbClr val="49494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53" name="Oval 431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52" cy="45"/>
                </a:xfrm>
                <a:prstGeom prst="ellipse">
                  <a:avLst/>
                </a:prstGeom>
                <a:noFill/>
                <a:ln w="50800">
                  <a:solidFill>
                    <a:srgbClr val="4F4F4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54" name="Oval 432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49" cy="44"/>
                </a:xfrm>
                <a:prstGeom prst="ellipse">
                  <a:avLst/>
                </a:prstGeom>
                <a:noFill/>
                <a:ln w="50800">
                  <a:solidFill>
                    <a:srgbClr val="55555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55" name="Oval 433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48" cy="44"/>
                </a:xfrm>
                <a:prstGeom prst="ellipse">
                  <a:avLst/>
                </a:prstGeom>
                <a:noFill/>
                <a:ln w="50800">
                  <a:solidFill>
                    <a:srgbClr val="5B5B5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56" name="Oval 434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43" cy="39"/>
                </a:xfrm>
                <a:prstGeom prst="ellipse">
                  <a:avLst/>
                </a:prstGeom>
                <a:noFill/>
                <a:ln w="50800">
                  <a:solidFill>
                    <a:srgbClr val="61616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57" name="Oval 435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42" cy="38"/>
                </a:xfrm>
                <a:prstGeom prst="ellipse">
                  <a:avLst/>
                </a:prstGeom>
                <a:noFill/>
                <a:ln w="50800">
                  <a:solidFill>
                    <a:srgbClr val="67676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58" name="Oval 436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39" cy="35"/>
                </a:xfrm>
                <a:prstGeom prst="ellipse">
                  <a:avLst/>
                </a:prstGeom>
                <a:noFill/>
                <a:ln w="50800">
                  <a:solidFill>
                    <a:srgbClr val="6D6D6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59" name="Oval 437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6" cy="32"/>
                </a:xfrm>
                <a:prstGeom prst="ellipse">
                  <a:avLst/>
                </a:prstGeom>
                <a:noFill/>
                <a:ln w="50800">
                  <a:solidFill>
                    <a:srgbClr val="73737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60" name="Oval 438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3" cy="29"/>
                </a:xfrm>
                <a:prstGeom prst="ellipse">
                  <a:avLst/>
                </a:prstGeom>
                <a:noFill/>
                <a:ln w="50800">
                  <a:solidFill>
                    <a:srgbClr val="79797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61" name="Oval 439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2" cy="28"/>
                </a:xfrm>
                <a:prstGeom prst="ellipse">
                  <a:avLst/>
                </a:prstGeom>
                <a:noFill/>
                <a:ln w="50800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62" name="Oval 440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7" cy="23"/>
                </a:xfrm>
                <a:prstGeom prst="ellipse">
                  <a:avLst/>
                </a:prstGeom>
                <a:noFill/>
                <a:ln w="50800">
                  <a:solidFill>
                    <a:srgbClr val="86868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63" name="Oval 441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6" cy="22"/>
                </a:xfrm>
                <a:prstGeom prst="ellipse">
                  <a:avLst/>
                </a:prstGeom>
                <a:noFill/>
                <a:ln w="50800">
                  <a:solidFill>
                    <a:srgbClr val="8C8C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64" name="Oval 442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3" cy="19"/>
                </a:xfrm>
                <a:prstGeom prst="ellipse">
                  <a:avLst/>
                </a:prstGeom>
                <a:noFill/>
                <a:ln w="50800">
                  <a:solidFill>
                    <a:srgbClr val="92929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65" name="Oval 443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20" cy="16"/>
                </a:xfrm>
                <a:prstGeom prst="ellipse">
                  <a:avLst/>
                </a:prstGeom>
                <a:noFill/>
                <a:ln w="50800">
                  <a:solidFill>
                    <a:srgbClr val="98989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66" name="Oval 444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17" cy="13"/>
                </a:xfrm>
                <a:prstGeom prst="ellipse">
                  <a:avLst/>
                </a:prstGeom>
                <a:noFill/>
                <a:ln w="50800">
                  <a:solidFill>
                    <a:srgbClr val="9E9E9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67" name="Oval 445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16" cy="15"/>
                </a:xfrm>
                <a:prstGeom prst="ellipse">
                  <a:avLst/>
                </a:prstGeom>
                <a:noFill/>
                <a:ln w="50800">
                  <a:solidFill>
                    <a:srgbClr val="A4A4A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68" name="Oval 446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11" cy="7"/>
                </a:xfrm>
                <a:prstGeom prst="ellipse">
                  <a:avLst/>
                </a:prstGeom>
                <a:noFill/>
                <a:ln w="50800">
                  <a:solidFill>
                    <a:srgbClr val="AAAAA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69" name="Oval 447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10" cy="7"/>
                </a:xfrm>
                <a:prstGeom prst="ellipse">
                  <a:avLst/>
                </a:prstGeom>
                <a:noFill/>
                <a:ln w="50800">
                  <a:solidFill>
                    <a:srgbClr val="B0B0B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70" name="Oval 448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7" cy="6"/>
                </a:xfrm>
                <a:prstGeom prst="ellipse">
                  <a:avLst/>
                </a:prstGeom>
                <a:noFill/>
                <a:ln w="50800">
                  <a:solidFill>
                    <a:srgbClr val="B6B6B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71" name="Oval 449"/>
                <p:cNvSpPr>
                  <a:spLocks noChangeArrowheads="1"/>
                </p:cNvSpPr>
                <p:nvPr/>
              </p:nvSpPr>
              <p:spPr bwMode="auto">
                <a:xfrm>
                  <a:off x="5059" y="2436"/>
                  <a:ext cx="4" cy="1"/>
                </a:xfrm>
                <a:prstGeom prst="ellipse">
                  <a:avLst/>
                </a:prstGeom>
                <a:noFill/>
                <a:ln w="50800">
                  <a:solidFill>
                    <a:srgbClr val="BCBCB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72" name="Oval 450"/>
                <p:cNvSpPr>
                  <a:spLocks noChangeArrowheads="1"/>
                </p:cNvSpPr>
                <p:nvPr/>
              </p:nvSpPr>
              <p:spPr bwMode="auto">
                <a:xfrm>
                  <a:off x="5059" y="2436"/>
                  <a:ext cx="1" cy="1"/>
                </a:xfrm>
                <a:prstGeom prst="ellipse">
                  <a:avLst/>
                </a:prstGeom>
                <a:noFill/>
                <a:ln w="50800">
                  <a:solidFill>
                    <a:srgbClr val="C3C3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73" name="Oval 451"/>
                <p:cNvSpPr>
                  <a:spLocks noChangeArrowheads="1"/>
                </p:cNvSpPr>
                <p:nvPr/>
              </p:nvSpPr>
              <p:spPr bwMode="auto">
                <a:xfrm>
                  <a:off x="5059" y="2420"/>
                  <a:ext cx="1" cy="29"/>
                </a:xfrm>
                <a:prstGeom prst="ellipse">
                  <a:avLst/>
                </a:prstGeom>
                <a:noFill/>
                <a:ln w="50800">
                  <a:solidFill>
                    <a:srgbClr val="C9C9C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74" name="Oval 452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27" cy="26"/>
                </a:xfrm>
                <a:prstGeom prst="ellipse">
                  <a:avLst/>
                </a:prstGeom>
                <a:noFill/>
                <a:ln w="50800">
                  <a:solidFill>
                    <a:srgbClr val="CFCFC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75" name="Oval 453"/>
                <p:cNvSpPr>
                  <a:spLocks noChangeArrowheads="1"/>
                </p:cNvSpPr>
                <p:nvPr/>
              </p:nvSpPr>
              <p:spPr bwMode="auto">
                <a:xfrm>
                  <a:off x="5043" y="2422"/>
                  <a:ext cx="26" cy="23"/>
                </a:xfrm>
                <a:prstGeom prst="ellipse">
                  <a:avLst/>
                </a:prstGeom>
                <a:noFill/>
                <a:ln w="50800">
                  <a:solidFill>
                    <a:srgbClr val="D5D5D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76" name="Oval 454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23" cy="22"/>
                </a:xfrm>
                <a:prstGeom prst="ellipse">
                  <a:avLst/>
                </a:prstGeom>
                <a:noFill/>
                <a:ln w="50800">
                  <a:solidFill>
                    <a:srgbClr val="DBDBD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77" name="Oval 455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20" cy="17"/>
                </a:xfrm>
                <a:prstGeom prst="ellipse">
                  <a:avLst/>
                </a:prstGeom>
                <a:noFill/>
                <a:ln w="50800">
                  <a:solidFill>
                    <a:srgbClr val="E1E1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78" name="Oval 456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17" cy="16"/>
                </a:xfrm>
                <a:prstGeom prst="ellipse">
                  <a:avLst/>
                </a:prstGeom>
                <a:noFill/>
                <a:ln w="50800">
                  <a:solidFill>
                    <a:srgbClr val="E7E7E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79" name="Oval 457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16" cy="13"/>
                </a:xfrm>
                <a:prstGeom prst="ellipse">
                  <a:avLst/>
                </a:prstGeom>
                <a:noFill/>
                <a:ln w="50800">
                  <a:solidFill>
                    <a:srgbClr val="EDEDE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80" name="Oval 458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11" cy="10"/>
                </a:xfrm>
                <a:prstGeom prst="ellipse">
                  <a:avLst/>
                </a:prstGeom>
                <a:noFill/>
                <a:ln w="50800">
                  <a:solidFill>
                    <a:srgbClr val="F3F3F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81" name="Oval 459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10" cy="7"/>
                </a:xfrm>
                <a:prstGeom prst="ellipse">
                  <a:avLst/>
                </a:prstGeom>
                <a:noFill/>
                <a:ln w="50800">
                  <a:solidFill>
                    <a:srgbClr val="F9F9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82" name="Oval 460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7" cy="6"/>
                </a:xfrm>
                <a:prstGeom prst="ellips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83" name="Oval 461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6" cy="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84" name="Oval 462"/>
                <p:cNvSpPr>
                  <a:spLocks noChangeArrowheads="1"/>
                </p:cNvSpPr>
                <p:nvPr/>
              </p:nvSpPr>
              <p:spPr bwMode="auto">
                <a:xfrm>
                  <a:off x="5031" y="2408"/>
                  <a:ext cx="102" cy="9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85" name="Line 463"/>
                <p:cNvSpPr>
                  <a:spLocks noChangeShapeType="1"/>
                </p:cNvSpPr>
                <p:nvPr/>
              </p:nvSpPr>
              <p:spPr bwMode="auto">
                <a:xfrm>
                  <a:off x="5027" y="2412"/>
                  <a:ext cx="10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86" name="Line 464"/>
                <p:cNvSpPr>
                  <a:spLocks noChangeShapeType="1"/>
                </p:cNvSpPr>
                <p:nvPr/>
              </p:nvSpPr>
              <p:spPr bwMode="auto">
                <a:xfrm>
                  <a:off x="5025" y="2420"/>
                  <a:ext cx="46" cy="8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87" name="Line 465"/>
                <p:cNvSpPr>
                  <a:spLocks noChangeShapeType="1"/>
                </p:cNvSpPr>
                <p:nvPr/>
              </p:nvSpPr>
              <p:spPr bwMode="auto">
                <a:xfrm flipH="1">
                  <a:off x="5071" y="2420"/>
                  <a:ext cx="77" cy="8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8456" name="Group 466"/>
            <p:cNvGrpSpPr>
              <a:grpSpLocks/>
            </p:cNvGrpSpPr>
            <p:nvPr/>
          </p:nvGrpSpPr>
          <p:grpSpPr bwMode="auto">
            <a:xfrm>
              <a:off x="3291" y="2778"/>
              <a:ext cx="292" cy="341"/>
              <a:chOff x="4851" y="2212"/>
              <a:chExt cx="457" cy="471"/>
            </a:xfrm>
          </p:grpSpPr>
          <p:grpSp>
            <p:nvGrpSpPr>
              <p:cNvPr id="18536" name="Group 467"/>
              <p:cNvGrpSpPr>
                <a:grpSpLocks/>
              </p:cNvGrpSpPr>
              <p:nvPr/>
            </p:nvGrpSpPr>
            <p:grpSpPr bwMode="auto">
              <a:xfrm>
                <a:off x="5098" y="2308"/>
                <a:ext cx="146" cy="291"/>
                <a:chOff x="5098" y="2308"/>
                <a:chExt cx="146" cy="291"/>
              </a:xfrm>
            </p:grpSpPr>
            <p:sp>
              <p:nvSpPr>
                <p:cNvPr id="18612" name="Freeform 468"/>
                <p:cNvSpPr>
                  <a:spLocks/>
                </p:cNvSpPr>
                <p:nvPr/>
              </p:nvSpPr>
              <p:spPr bwMode="auto">
                <a:xfrm>
                  <a:off x="5098" y="2453"/>
                  <a:ext cx="146" cy="146"/>
                </a:xfrm>
                <a:custGeom>
                  <a:avLst/>
                  <a:gdLst>
                    <a:gd name="T0" fmla="*/ 145 w 146"/>
                    <a:gd name="T1" fmla="*/ 0 h 146"/>
                    <a:gd name="T2" fmla="*/ 145 w 146"/>
                    <a:gd name="T3" fmla="*/ 21 h 146"/>
                    <a:gd name="T4" fmla="*/ 145 w 146"/>
                    <a:gd name="T5" fmla="*/ 41 h 146"/>
                    <a:gd name="T6" fmla="*/ 135 w 146"/>
                    <a:gd name="T7" fmla="*/ 62 h 146"/>
                    <a:gd name="T8" fmla="*/ 114 w 146"/>
                    <a:gd name="T9" fmla="*/ 93 h 146"/>
                    <a:gd name="T10" fmla="*/ 104 w 146"/>
                    <a:gd name="T11" fmla="*/ 104 h 146"/>
                    <a:gd name="T12" fmla="*/ 94 w 146"/>
                    <a:gd name="T13" fmla="*/ 114 h 146"/>
                    <a:gd name="T14" fmla="*/ 62 w 146"/>
                    <a:gd name="T15" fmla="*/ 135 h 146"/>
                    <a:gd name="T16" fmla="*/ 42 w 146"/>
                    <a:gd name="T17" fmla="*/ 145 h 146"/>
                    <a:gd name="T18" fmla="*/ 21 w 146"/>
                    <a:gd name="T19" fmla="*/ 145 h 146"/>
                    <a:gd name="T20" fmla="*/ 0 w 146"/>
                    <a:gd name="T21" fmla="*/ 145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145" y="0"/>
                      </a:moveTo>
                      <a:lnTo>
                        <a:pt x="145" y="21"/>
                      </a:lnTo>
                      <a:lnTo>
                        <a:pt x="145" y="41"/>
                      </a:lnTo>
                      <a:lnTo>
                        <a:pt x="135" y="62"/>
                      </a:lnTo>
                      <a:lnTo>
                        <a:pt x="114" y="93"/>
                      </a:lnTo>
                      <a:lnTo>
                        <a:pt x="104" y="104"/>
                      </a:lnTo>
                      <a:lnTo>
                        <a:pt x="94" y="114"/>
                      </a:lnTo>
                      <a:lnTo>
                        <a:pt x="62" y="135"/>
                      </a:lnTo>
                      <a:lnTo>
                        <a:pt x="42" y="145"/>
                      </a:lnTo>
                      <a:lnTo>
                        <a:pt x="21" y="145"/>
                      </a:lnTo>
                      <a:lnTo>
                        <a:pt x="0" y="145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13" name="Freeform 469"/>
                <p:cNvSpPr>
                  <a:spLocks/>
                </p:cNvSpPr>
                <p:nvPr/>
              </p:nvSpPr>
              <p:spPr bwMode="auto">
                <a:xfrm>
                  <a:off x="5098" y="2308"/>
                  <a:ext cx="146" cy="146"/>
                </a:xfrm>
                <a:custGeom>
                  <a:avLst/>
                  <a:gdLst>
                    <a:gd name="T0" fmla="*/ 0 w 146"/>
                    <a:gd name="T1" fmla="*/ 0 h 146"/>
                    <a:gd name="T2" fmla="*/ 21 w 146"/>
                    <a:gd name="T3" fmla="*/ 0 h 146"/>
                    <a:gd name="T4" fmla="*/ 52 w 146"/>
                    <a:gd name="T5" fmla="*/ 10 h 146"/>
                    <a:gd name="T6" fmla="*/ 73 w 146"/>
                    <a:gd name="T7" fmla="*/ 21 h 146"/>
                    <a:gd name="T8" fmla="*/ 94 w 146"/>
                    <a:gd name="T9" fmla="*/ 31 h 146"/>
                    <a:gd name="T10" fmla="*/ 104 w 146"/>
                    <a:gd name="T11" fmla="*/ 41 h 146"/>
                    <a:gd name="T12" fmla="*/ 114 w 146"/>
                    <a:gd name="T13" fmla="*/ 52 h 146"/>
                    <a:gd name="T14" fmla="*/ 135 w 146"/>
                    <a:gd name="T15" fmla="*/ 83 h 146"/>
                    <a:gd name="T16" fmla="*/ 145 w 146"/>
                    <a:gd name="T17" fmla="*/ 103 h 146"/>
                    <a:gd name="T18" fmla="*/ 145 w 146"/>
                    <a:gd name="T19" fmla="*/ 135 h 146"/>
                    <a:gd name="T20" fmla="*/ 145 w 146"/>
                    <a:gd name="T21" fmla="*/ 145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52" y="10"/>
                      </a:lnTo>
                      <a:lnTo>
                        <a:pt x="73" y="21"/>
                      </a:lnTo>
                      <a:lnTo>
                        <a:pt x="94" y="31"/>
                      </a:lnTo>
                      <a:lnTo>
                        <a:pt x="104" y="41"/>
                      </a:lnTo>
                      <a:lnTo>
                        <a:pt x="114" y="52"/>
                      </a:lnTo>
                      <a:lnTo>
                        <a:pt x="135" y="83"/>
                      </a:lnTo>
                      <a:lnTo>
                        <a:pt x="145" y="103"/>
                      </a:lnTo>
                      <a:lnTo>
                        <a:pt x="145" y="135"/>
                      </a:lnTo>
                      <a:lnTo>
                        <a:pt x="145" y="145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537" name="Line 470"/>
              <p:cNvSpPr>
                <a:spLocks noChangeShapeType="1"/>
              </p:cNvSpPr>
              <p:nvPr/>
            </p:nvSpPr>
            <p:spPr bwMode="auto">
              <a:xfrm>
                <a:off x="5241" y="2453"/>
                <a:ext cx="6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38" name="Line 471"/>
              <p:cNvSpPr>
                <a:spLocks noChangeShapeType="1"/>
              </p:cNvSpPr>
              <p:nvPr/>
            </p:nvSpPr>
            <p:spPr bwMode="auto">
              <a:xfrm>
                <a:off x="5220" y="2547"/>
                <a:ext cx="57" cy="2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39" name="Line 472"/>
              <p:cNvSpPr>
                <a:spLocks noChangeShapeType="1"/>
              </p:cNvSpPr>
              <p:nvPr/>
            </p:nvSpPr>
            <p:spPr bwMode="auto">
              <a:xfrm flipV="1">
                <a:off x="5220" y="2326"/>
                <a:ext cx="57" cy="5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40" name="Line 473"/>
              <p:cNvSpPr>
                <a:spLocks noChangeShapeType="1"/>
              </p:cNvSpPr>
              <p:nvPr/>
            </p:nvSpPr>
            <p:spPr bwMode="auto">
              <a:xfrm>
                <a:off x="5158" y="2596"/>
                <a:ext cx="67" cy="6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41" name="Line 474"/>
              <p:cNvSpPr>
                <a:spLocks noChangeShapeType="1"/>
              </p:cNvSpPr>
              <p:nvPr/>
            </p:nvSpPr>
            <p:spPr bwMode="auto">
              <a:xfrm flipV="1">
                <a:off x="5158" y="2227"/>
                <a:ext cx="67" cy="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42" name="Line 475"/>
              <p:cNvSpPr>
                <a:spLocks noChangeShapeType="1"/>
              </p:cNvSpPr>
              <p:nvPr/>
            </p:nvSpPr>
            <p:spPr bwMode="auto">
              <a:xfrm>
                <a:off x="5088" y="2212"/>
                <a:ext cx="0" cy="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543" name="Group 476"/>
              <p:cNvGrpSpPr>
                <a:grpSpLocks/>
              </p:cNvGrpSpPr>
              <p:nvPr/>
            </p:nvGrpSpPr>
            <p:grpSpPr bwMode="auto">
              <a:xfrm>
                <a:off x="4932" y="2308"/>
                <a:ext cx="146" cy="291"/>
                <a:chOff x="4932" y="2308"/>
                <a:chExt cx="146" cy="291"/>
              </a:xfrm>
            </p:grpSpPr>
            <p:sp>
              <p:nvSpPr>
                <p:cNvPr id="18610" name="Freeform 477"/>
                <p:cNvSpPr>
                  <a:spLocks/>
                </p:cNvSpPr>
                <p:nvPr/>
              </p:nvSpPr>
              <p:spPr bwMode="auto">
                <a:xfrm>
                  <a:off x="4932" y="2453"/>
                  <a:ext cx="146" cy="146"/>
                </a:xfrm>
                <a:custGeom>
                  <a:avLst/>
                  <a:gdLst>
                    <a:gd name="T0" fmla="*/ 145 w 146"/>
                    <a:gd name="T1" fmla="*/ 145 h 146"/>
                    <a:gd name="T2" fmla="*/ 135 w 146"/>
                    <a:gd name="T3" fmla="*/ 145 h 146"/>
                    <a:gd name="T4" fmla="*/ 104 w 146"/>
                    <a:gd name="T5" fmla="*/ 145 h 146"/>
                    <a:gd name="T6" fmla="*/ 83 w 146"/>
                    <a:gd name="T7" fmla="*/ 135 h 146"/>
                    <a:gd name="T8" fmla="*/ 52 w 146"/>
                    <a:gd name="T9" fmla="*/ 114 h 146"/>
                    <a:gd name="T10" fmla="*/ 42 w 146"/>
                    <a:gd name="T11" fmla="*/ 104 h 146"/>
                    <a:gd name="T12" fmla="*/ 31 w 146"/>
                    <a:gd name="T13" fmla="*/ 93 h 146"/>
                    <a:gd name="T14" fmla="*/ 21 w 146"/>
                    <a:gd name="T15" fmla="*/ 73 h 146"/>
                    <a:gd name="T16" fmla="*/ 10 w 146"/>
                    <a:gd name="T17" fmla="*/ 52 h 146"/>
                    <a:gd name="T18" fmla="*/ 0 w 146"/>
                    <a:gd name="T19" fmla="*/ 21 h 146"/>
                    <a:gd name="T20" fmla="*/ 0 w 146"/>
                    <a:gd name="T21" fmla="*/ 0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145" y="145"/>
                      </a:moveTo>
                      <a:lnTo>
                        <a:pt x="135" y="145"/>
                      </a:lnTo>
                      <a:lnTo>
                        <a:pt x="104" y="145"/>
                      </a:lnTo>
                      <a:lnTo>
                        <a:pt x="83" y="135"/>
                      </a:lnTo>
                      <a:lnTo>
                        <a:pt x="52" y="114"/>
                      </a:lnTo>
                      <a:lnTo>
                        <a:pt x="42" y="104"/>
                      </a:lnTo>
                      <a:lnTo>
                        <a:pt x="31" y="93"/>
                      </a:lnTo>
                      <a:lnTo>
                        <a:pt x="21" y="73"/>
                      </a:lnTo>
                      <a:lnTo>
                        <a:pt x="10" y="52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11" name="Freeform 478"/>
                <p:cNvSpPr>
                  <a:spLocks/>
                </p:cNvSpPr>
                <p:nvPr/>
              </p:nvSpPr>
              <p:spPr bwMode="auto">
                <a:xfrm>
                  <a:off x="4932" y="2308"/>
                  <a:ext cx="146" cy="146"/>
                </a:xfrm>
                <a:custGeom>
                  <a:avLst/>
                  <a:gdLst>
                    <a:gd name="T0" fmla="*/ 0 w 146"/>
                    <a:gd name="T1" fmla="*/ 145 h 146"/>
                    <a:gd name="T2" fmla="*/ 0 w 146"/>
                    <a:gd name="T3" fmla="*/ 135 h 146"/>
                    <a:gd name="T4" fmla="*/ 10 w 146"/>
                    <a:gd name="T5" fmla="*/ 93 h 146"/>
                    <a:gd name="T6" fmla="*/ 21 w 146"/>
                    <a:gd name="T7" fmla="*/ 72 h 146"/>
                    <a:gd name="T8" fmla="*/ 31 w 146"/>
                    <a:gd name="T9" fmla="*/ 52 h 146"/>
                    <a:gd name="T10" fmla="*/ 42 w 146"/>
                    <a:gd name="T11" fmla="*/ 41 h 146"/>
                    <a:gd name="T12" fmla="*/ 52 w 146"/>
                    <a:gd name="T13" fmla="*/ 31 h 146"/>
                    <a:gd name="T14" fmla="*/ 73 w 146"/>
                    <a:gd name="T15" fmla="*/ 21 h 146"/>
                    <a:gd name="T16" fmla="*/ 93 w 146"/>
                    <a:gd name="T17" fmla="*/ 10 h 146"/>
                    <a:gd name="T18" fmla="*/ 135 w 146"/>
                    <a:gd name="T19" fmla="*/ 0 h 146"/>
                    <a:gd name="T20" fmla="*/ 145 w 146"/>
                    <a:gd name="T21" fmla="*/ 0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0" y="145"/>
                      </a:moveTo>
                      <a:lnTo>
                        <a:pt x="0" y="135"/>
                      </a:lnTo>
                      <a:lnTo>
                        <a:pt x="10" y="93"/>
                      </a:lnTo>
                      <a:lnTo>
                        <a:pt x="21" y="72"/>
                      </a:lnTo>
                      <a:lnTo>
                        <a:pt x="31" y="52"/>
                      </a:lnTo>
                      <a:lnTo>
                        <a:pt x="42" y="41"/>
                      </a:lnTo>
                      <a:lnTo>
                        <a:pt x="52" y="31"/>
                      </a:lnTo>
                      <a:lnTo>
                        <a:pt x="73" y="21"/>
                      </a:lnTo>
                      <a:lnTo>
                        <a:pt x="93" y="10"/>
                      </a:lnTo>
                      <a:lnTo>
                        <a:pt x="135" y="0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544" name="Line 479"/>
              <p:cNvSpPr>
                <a:spLocks noChangeShapeType="1"/>
              </p:cNvSpPr>
              <p:nvPr/>
            </p:nvSpPr>
            <p:spPr bwMode="auto">
              <a:xfrm>
                <a:off x="5098" y="2606"/>
                <a:ext cx="0" cy="7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45" name="Line 480"/>
              <p:cNvSpPr>
                <a:spLocks noChangeShapeType="1"/>
              </p:cNvSpPr>
              <p:nvPr/>
            </p:nvSpPr>
            <p:spPr bwMode="auto">
              <a:xfrm flipH="1">
                <a:off x="4851" y="2453"/>
                <a:ext cx="9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46" name="Line 481"/>
              <p:cNvSpPr>
                <a:spLocks noChangeShapeType="1"/>
              </p:cNvSpPr>
              <p:nvPr/>
            </p:nvSpPr>
            <p:spPr bwMode="auto">
              <a:xfrm flipH="1">
                <a:off x="4883" y="2548"/>
                <a:ext cx="99" cy="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47" name="Line 482"/>
              <p:cNvSpPr>
                <a:spLocks noChangeShapeType="1"/>
              </p:cNvSpPr>
              <p:nvPr/>
            </p:nvSpPr>
            <p:spPr bwMode="auto">
              <a:xfrm flipH="1" flipV="1">
                <a:off x="4883" y="2327"/>
                <a:ext cx="99" cy="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48" name="Line 483"/>
              <p:cNvSpPr>
                <a:spLocks noChangeShapeType="1"/>
              </p:cNvSpPr>
              <p:nvPr/>
            </p:nvSpPr>
            <p:spPr bwMode="auto">
              <a:xfrm flipH="1">
                <a:off x="4947" y="2596"/>
                <a:ext cx="85" cy="6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49" name="Line 484"/>
              <p:cNvSpPr>
                <a:spLocks noChangeShapeType="1"/>
              </p:cNvSpPr>
              <p:nvPr/>
            </p:nvSpPr>
            <p:spPr bwMode="auto">
              <a:xfrm flipH="1" flipV="1">
                <a:off x="4947" y="2227"/>
                <a:ext cx="85" cy="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50" name="Line 485"/>
              <p:cNvSpPr>
                <a:spLocks noChangeShapeType="1"/>
              </p:cNvSpPr>
              <p:nvPr/>
            </p:nvSpPr>
            <p:spPr bwMode="auto">
              <a:xfrm>
                <a:off x="5088" y="2222"/>
                <a:ext cx="0" cy="7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551" name="Group 486"/>
              <p:cNvGrpSpPr>
                <a:grpSpLocks/>
              </p:cNvGrpSpPr>
              <p:nvPr/>
            </p:nvGrpSpPr>
            <p:grpSpPr bwMode="auto">
              <a:xfrm>
                <a:off x="4989" y="2354"/>
                <a:ext cx="186" cy="206"/>
                <a:chOff x="4989" y="2354"/>
                <a:chExt cx="186" cy="206"/>
              </a:xfrm>
            </p:grpSpPr>
            <p:sp>
              <p:nvSpPr>
                <p:cNvPr id="18552" name="Freeform 487"/>
                <p:cNvSpPr>
                  <a:spLocks/>
                </p:cNvSpPr>
                <p:nvPr/>
              </p:nvSpPr>
              <p:spPr bwMode="auto">
                <a:xfrm>
                  <a:off x="4989" y="2354"/>
                  <a:ext cx="96" cy="61"/>
                </a:xfrm>
                <a:custGeom>
                  <a:avLst/>
                  <a:gdLst>
                    <a:gd name="T0" fmla="*/ 95 w 96"/>
                    <a:gd name="T1" fmla="*/ 0 h 61"/>
                    <a:gd name="T2" fmla="*/ 0 w 96"/>
                    <a:gd name="T3" fmla="*/ 48 h 61"/>
                    <a:gd name="T4" fmla="*/ 32 w 96"/>
                    <a:gd name="T5" fmla="*/ 60 h 61"/>
                    <a:gd name="T6" fmla="*/ 95 w 96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61"/>
                    <a:gd name="T14" fmla="*/ 96 w 96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61">
                      <a:moveTo>
                        <a:pt x="95" y="0"/>
                      </a:moveTo>
                      <a:lnTo>
                        <a:pt x="0" y="48"/>
                      </a:lnTo>
                      <a:lnTo>
                        <a:pt x="32" y="60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53" name="Freeform 488"/>
                <p:cNvSpPr>
                  <a:spLocks/>
                </p:cNvSpPr>
                <p:nvPr/>
              </p:nvSpPr>
              <p:spPr bwMode="auto">
                <a:xfrm>
                  <a:off x="5082" y="2354"/>
                  <a:ext cx="93" cy="61"/>
                </a:xfrm>
                <a:custGeom>
                  <a:avLst/>
                  <a:gdLst>
                    <a:gd name="T0" fmla="*/ 0 w 93"/>
                    <a:gd name="T1" fmla="*/ 0 h 61"/>
                    <a:gd name="T2" fmla="*/ 92 w 93"/>
                    <a:gd name="T3" fmla="*/ 48 h 61"/>
                    <a:gd name="T4" fmla="*/ 62 w 93"/>
                    <a:gd name="T5" fmla="*/ 60 h 61"/>
                    <a:gd name="T6" fmla="*/ 0 w 93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61"/>
                    <a:gd name="T14" fmla="*/ 93 w 93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61">
                      <a:moveTo>
                        <a:pt x="0" y="0"/>
                      </a:moveTo>
                      <a:lnTo>
                        <a:pt x="92" y="48"/>
                      </a:lnTo>
                      <a:lnTo>
                        <a:pt x="62" y="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54" name="Freeform 489"/>
                <p:cNvSpPr>
                  <a:spLocks/>
                </p:cNvSpPr>
                <p:nvPr/>
              </p:nvSpPr>
              <p:spPr bwMode="auto">
                <a:xfrm>
                  <a:off x="4991" y="2404"/>
                  <a:ext cx="30" cy="94"/>
                </a:xfrm>
                <a:custGeom>
                  <a:avLst/>
                  <a:gdLst>
                    <a:gd name="T0" fmla="*/ 0 w 30"/>
                    <a:gd name="T1" fmla="*/ 0 h 94"/>
                    <a:gd name="T2" fmla="*/ 4 w 30"/>
                    <a:gd name="T3" fmla="*/ 93 h 94"/>
                    <a:gd name="T4" fmla="*/ 29 w 30"/>
                    <a:gd name="T5" fmla="*/ 10 h 94"/>
                    <a:gd name="T6" fmla="*/ 0 w 30"/>
                    <a:gd name="T7" fmla="*/ 0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4"/>
                    <a:gd name="T14" fmla="*/ 30 w 30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4">
                      <a:moveTo>
                        <a:pt x="0" y="0"/>
                      </a:moveTo>
                      <a:lnTo>
                        <a:pt x="4" y="93"/>
                      </a:lnTo>
                      <a:lnTo>
                        <a:pt x="29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55" name="Freeform 490"/>
                <p:cNvSpPr>
                  <a:spLocks/>
                </p:cNvSpPr>
                <p:nvPr/>
              </p:nvSpPr>
              <p:spPr bwMode="auto">
                <a:xfrm>
                  <a:off x="5143" y="2400"/>
                  <a:ext cx="30" cy="94"/>
                </a:xfrm>
                <a:custGeom>
                  <a:avLst/>
                  <a:gdLst>
                    <a:gd name="T0" fmla="*/ 29 w 30"/>
                    <a:gd name="T1" fmla="*/ 0 h 94"/>
                    <a:gd name="T2" fmla="*/ 0 w 30"/>
                    <a:gd name="T3" fmla="*/ 12 h 94"/>
                    <a:gd name="T4" fmla="*/ 29 w 30"/>
                    <a:gd name="T5" fmla="*/ 93 h 94"/>
                    <a:gd name="T6" fmla="*/ 29 w 30"/>
                    <a:gd name="T7" fmla="*/ 0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4"/>
                    <a:gd name="T14" fmla="*/ 30 w 30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4">
                      <a:moveTo>
                        <a:pt x="29" y="0"/>
                      </a:moveTo>
                      <a:lnTo>
                        <a:pt x="0" y="12"/>
                      </a:lnTo>
                      <a:lnTo>
                        <a:pt x="29" y="9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56" name="Freeform 491"/>
                <p:cNvSpPr>
                  <a:spLocks/>
                </p:cNvSpPr>
                <p:nvPr/>
              </p:nvSpPr>
              <p:spPr bwMode="auto">
                <a:xfrm>
                  <a:off x="5082" y="2495"/>
                  <a:ext cx="93" cy="65"/>
                </a:xfrm>
                <a:custGeom>
                  <a:avLst/>
                  <a:gdLst>
                    <a:gd name="T0" fmla="*/ 92 w 93"/>
                    <a:gd name="T1" fmla="*/ 0 h 65"/>
                    <a:gd name="T2" fmla="*/ 0 w 93"/>
                    <a:gd name="T3" fmla="*/ 24 h 65"/>
                    <a:gd name="T4" fmla="*/ 2 w 93"/>
                    <a:gd name="T5" fmla="*/ 64 h 65"/>
                    <a:gd name="T6" fmla="*/ 92 w 93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65"/>
                    <a:gd name="T14" fmla="*/ 93 w 93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65">
                      <a:moveTo>
                        <a:pt x="92" y="0"/>
                      </a:moveTo>
                      <a:lnTo>
                        <a:pt x="0" y="24"/>
                      </a:lnTo>
                      <a:lnTo>
                        <a:pt x="2" y="64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57" name="Freeform 492"/>
                <p:cNvSpPr>
                  <a:spLocks/>
                </p:cNvSpPr>
                <p:nvPr/>
              </p:nvSpPr>
              <p:spPr bwMode="auto">
                <a:xfrm>
                  <a:off x="5019" y="2414"/>
                  <a:ext cx="124" cy="106"/>
                </a:xfrm>
                <a:custGeom>
                  <a:avLst/>
                  <a:gdLst>
                    <a:gd name="T0" fmla="*/ 0 w 124"/>
                    <a:gd name="T1" fmla="*/ 0 h 106"/>
                    <a:gd name="T2" fmla="*/ 63 w 124"/>
                    <a:gd name="T3" fmla="*/ 105 h 106"/>
                    <a:gd name="T4" fmla="*/ 123 w 124"/>
                    <a:gd name="T5" fmla="*/ 0 h 106"/>
                    <a:gd name="T6" fmla="*/ 0 w 124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106"/>
                    <a:gd name="T14" fmla="*/ 124 w 124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106">
                      <a:moveTo>
                        <a:pt x="0" y="0"/>
                      </a:moveTo>
                      <a:lnTo>
                        <a:pt x="63" y="105"/>
                      </a:lnTo>
                      <a:lnTo>
                        <a:pt x="12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58" name="Freeform 493"/>
                <p:cNvSpPr>
                  <a:spLocks/>
                </p:cNvSpPr>
                <p:nvPr/>
              </p:nvSpPr>
              <p:spPr bwMode="auto">
                <a:xfrm>
                  <a:off x="5019" y="2354"/>
                  <a:ext cx="128" cy="61"/>
                </a:xfrm>
                <a:custGeom>
                  <a:avLst/>
                  <a:gdLst>
                    <a:gd name="T0" fmla="*/ 65 w 128"/>
                    <a:gd name="T1" fmla="*/ 0 h 61"/>
                    <a:gd name="T2" fmla="*/ 0 w 128"/>
                    <a:gd name="T3" fmla="*/ 60 h 61"/>
                    <a:gd name="T4" fmla="*/ 127 w 128"/>
                    <a:gd name="T5" fmla="*/ 60 h 61"/>
                    <a:gd name="T6" fmla="*/ 65 w 128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8"/>
                    <a:gd name="T13" fmla="*/ 0 h 61"/>
                    <a:gd name="T14" fmla="*/ 128 w 128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8" h="61">
                      <a:moveTo>
                        <a:pt x="65" y="0"/>
                      </a:moveTo>
                      <a:lnTo>
                        <a:pt x="0" y="60"/>
                      </a:lnTo>
                      <a:lnTo>
                        <a:pt x="127" y="60"/>
                      </a:lnTo>
                      <a:lnTo>
                        <a:pt x="65" y="0"/>
                      </a:lnTo>
                    </a:path>
                  </a:pathLst>
                </a:custGeom>
                <a:solidFill>
                  <a:srgbClr val="EAEC5E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59" name="Freeform 494"/>
                <p:cNvSpPr>
                  <a:spLocks/>
                </p:cNvSpPr>
                <p:nvPr/>
              </p:nvSpPr>
              <p:spPr bwMode="auto">
                <a:xfrm>
                  <a:off x="4993" y="2497"/>
                  <a:ext cx="90" cy="63"/>
                </a:xfrm>
                <a:custGeom>
                  <a:avLst/>
                  <a:gdLst>
                    <a:gd name="T0" fmla="*/ 0 w 90"/>
                    <a:gd name="T1" fmla="*/ 0 h 63"/>
                    <a:gd name="T2" fmla="*/ 89 w 90"/>
                    <a:gd name="T3" fmla="*/ 22 h 63"/>
                    <a:gd name="T4" fmla="*/ 89 w 90"/>
                    <a:gd name="T5" fmla="*/ 62 h 63"/>
                    <a:gd name="T6" fmla="*/ 0 w 9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"/>
                    <a:gd name="T13" fmla="*/ 0 h 63"/>
                    <a:gd name="T14" fmla="*/ 90 w 9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" h="63">
                      <a:moveTo>
                        <a:pt x="0" y="0"/>
                      </a:moveTo>
                      <a:lnTo>
                        <a:pt x="89" y="22"/>
                      </a:lnTo>
                      <a:lnTo>
                        <a:pt x="89" y="6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60" name="Freeform 495"/>
                <p:cNvSpPr>
                  <a:spLocks/>
                </p:cNvSpPr>
                <p:nvPr/>
              </p:nvSpPr>
              <p:spPr bwMode="auto">
                <a:xfrm>
                  <a:off x="5084" y="2414"/>
                  <a:ext cx="91" cy="106"/>
                </a:xfrm>
                <a:custGeom>
                  <a:avLst/>
                  <a:gdLst>
                    <a:gd name="T0" fmla="*/ 58 w 91"/>
                    <a:gd name="T1" fmla="*/ 0 h 106"/>
                    <a:gd name="T2" fmla="*/ 0 w 91"/>
                    <a:gd name="T3" fmla="*/ 105 h 106"/>
                    <a:gd name="T4" fmla="*/ 90 w 91"/>
                    <a:gd name="T5" fmla="*/ 81 h 106"/>
                    <a:gd name="T6" fmla="*/ 58 w 91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"/>
                    <a:gd name="T13" fmla="*/ 0 h 106"/>
                    <a:gd name="T14" fmla="*/ 91 w 91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" h="106">
                      <a:moveTo>
                        <a:pt x="58" y="0"/>
                      </a:moveTo>
                      <a:lnTo>
                        <a:pt x="0" y="105"/>
                      </a:lnTo>
                      <a:lnTo>
                        <a:pt x="90" y="81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61" name="Freeform 496"/>
                <p:cNvSpPr>
                  <a:spLocks/>
                </p:cNvSpPr>
                <p:nvPr/>
              </p:nvSpPr>
              <p:spPr bwMode="auto">
                <a:xfrm>
                  <a:off x="4993" y="2414"/>
                  <a:ext cx="90" cy="106"/>
                </a:xfrm>
                <a:custGeom>
                  <a:avLst/>
                  <a:gdLst>
                    <a:gd name="T0" fmla="*/ 26 w 90"/>
                    <a:gd name="T1" fmla="*/ 0 h 106"/>
                    <a:gd name="T2" fmla="*/ 0 w 90"/>
                    <a:gd name="T3" fmla="*/ 81 h 106"/>
                    <a:gd name="T4" fmla="*/ 89 w 90"/>
                    <a:gd name="T5" fmla="*/ 105 h 106"/>
                    <a:gd name="T6" fmla="*/ 26 w 90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"/>
                    <a:gd name="T13" fmla="*/ 0 h 106"/>
                    <a:gd name="T14" fmla="*/ 90 w 90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" h="106">
                      <a:moveTo>
                        <a:pt x="26" y="0"/>
                      </a:moveTo>
                      <a:lnTo>
                        <a:pt x="0" y="81"/>
                      </a:lnTo>
                      <a:lnTo>
                        <a:pt x="89" y="105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62" name="Oval 497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6" cy="80"/>
                </a:xfrm>
                <a:prstGeom prst="ellips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63" name="Oval 498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4" cy="78"/>
                </a:xfrm>
                <a:prstGeom prst="ellipse">
                  <a:avLst/>
                </a:prstGeom>
                <a:noFill/>
                <a:ln w="50800">
                  <a:solidFill>
                    <a:srgbClr val="0606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64" name="Oval 499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2" cy="76"/>
                </a:xfrm>
                <a:prstGeom prst="ellipse">
                  <a:avLst/>
                </a:prstGeom>
                <a:noFill/>
                <a:ln w="50800">
                  <a:solidFill>
                    <a:srgbClr val="0C0C0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65" name="Oval 500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0" cy="73"/>
                </a:xfrm>
                <a:prstGeom prst="ellipse">
                  <a:avLst/>
                </a:prstGeom>
                <a:noFill/>
                <a:ln w="50800">
                  <a:solidFill>
                    <a:srgbClr val="12121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66" name="Oval 501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6" cy="70"/>
                </a:xfrm>
                <a:prstGeom prst="ellipse">
                  <a:avLst/>
                </a:prstGeom>
                <a:noFill/>
                <a:ln w="50800">
                  <a:solidFill>
                    <a:srgbClr val="18181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67" name="Oval 502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4" cy="67"/>
                </a:xfrm>
                <a:prstGeom prst="ellipse">
                  <a:avLst/>
                </a:prstGeom>
                <a:noFill/>
                <a:ln w="50800">
                  <a:solidFill>
                    <a:srgbClr val="1E1E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68" name="Oval 503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2" cy="66"/>
                </a:xfrm>
                <a:prstGeom prst="ellipse">
                  <a:avLst/>
                </a:prstGeom>
                <a:noFill/>
                <a:ln w="50800">
                  <a:solidFill>
                    <a:srgbClr val="24242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69" name="Oval 504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8" cy="61"/>
                </a:xfrm>
                <a:prstGeom prst="ellipse">
                  <a:avLst/>
                </a:prstGeom>
                <a:noFill/>
                <a:ln w="50800">
                  <a:solidFill>
                    <a:srgbClr val="2A2A2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70" name="Oval 505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5" cy="60"/>
                </a:xfrm>
                <a:prstGeom prst="ellipse">
                  <a:avLst/>
                </a:prstGeom>
                <a:noFill/>
                <a:ln w="50800">
                  <a:solidFill>
                    <a:srgbClr val="3030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71" name="Oval 506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4" cy="57"/>
                </a:xfrm>
                <a:prstGeom prst="ellipse">
                  <a:avLst/>
                </a:prstGeom>
                <a:noFill/>
                <a:ln w="50800">
                  <a:solidFill>
                    <a:srgbClr val="36363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72" name="Oval 507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9" cy="54"/>
                </a:xfrm>
                <a:prstGeom prst="ellipse">
                  <a:avLst/>
                </a:prstGeom>
                <a:noFill/>
                <a:ln w="50800">
                  <a:solidFill>
                    <a:srgbClr val="3C3C3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73" name="Oval 508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8" cy="51"/>
                </a:xfrm>
                <a:prstGeom prst="ellipse">
                  <a:avLst/>
                </a:prstGeom>
                <a:noFill/>
                <a:ln w="50800">
                  <a:solidFill>
                    <a:srgbClr val="43434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74" name="Oval 509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5" cy="50"/>
                </a:xfrm>
                <a:prstGeom prst="ellipse">
                  <a:avLst/>
                </a:prstGeom>
                <a:noFill/>
                <a:ln w="50800">
                  <a:solidFill>
                    <a:srgbClr val="49494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75" name="Oval 510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52" cy="45"/>
                </a:xfrm>
                <a:prstGeom prst="ellipse">
                  <a:avLst/>
                </a:prstGeom>
                <a:noFill/>
                <a:ln w="50800">
                  <a:solidFill>
                    <a:srgbClr val="4F4F4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76" name="Oval 511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49" cy="44"/>
                </a:xfrm>
                <a:prstGeom prst="ellipse">
                  <a:avLst/>
                </a:prstGeom>
                <a:noFill/>
                <a:ln w="50800">
                  <a:solidFill>
                    <a:srgbClr val="55555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77" name="Oval 512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48" cy="44"/>
                </a:xfrm>
                <a:prstGeom prst="ellipse">
                  <a:avLst/>
                </a:prstGeom>
                <a:noFill/>
                <a:ln w="50800">
                  <a:solidFill>
                    <a:srgbClr val="5B5B5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78" name="Oval 513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43" cy="39"/>
                </a:xfrm>
                <a:prstGeom prst="ellipse">
                  <a:avLst/>
                </a:prstGeom>
                <a:noFill/>
                <a:ln w="50800">
                  <a:solidFill>
                    <a:srgbClr val="61616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79" name="Oval 514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42" cy="38"/>
                </a:xfrm>
                <a:prstGeom prst="ellipse">
                  <a:avLst/>
                </a:prstGeom>
                <a:noFill/>
                <a:ln w="50800">
                  <a:solidFill>
                    <a:srgbClr val="67676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80" name="Oval 515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39" cy="35"/>
                </a:xfrm>
                <a:prstGeom prst="ellipse">
                  <a:avLst/>
                </a:prstGeom>
                <a:noFill/>
                <a:ln w="50800">
                  <a:solidFill>
                    <a:srgbClr val="6D6D6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81" name="Oval 516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6" cy="32"/>
                </a:xfrm>
                <a:prstGeom prst="ellipse">
                  <a:avLst/>
                </a:prstGeom>
                <a:noFill/>
                <a:ln w="50800">
                  <a:solidFill>
                    <a:srgbClr val="73737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82" name="Oval 517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3" cy="29"/>
                </a:xfrm>
                <a:prstGeom prst="ellipse">
                  <a:avLst/>
                </a:prstGeom>
                <a:noFill/>
                <a:ln w="50800">
                  <a:solidFill>
                    <a:srgbClr val="79797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83" name="Oval 518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2" cy="28"/>
                </a:xfrm>
                <a:prstGeom prst="ellipse">
                  <a:avLst/>
                </a:prstGeom>
                <a:noFill/>
                <a:ln w="50800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84" name="Oval 519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7" cy="23"/>
                </a:xfrm>
                <a:prstGeom prst="ellipse">
                  <a:avLst/>
                </a:prstGeom>
                <a:noFill/>
                <a:ln w="50800">
                  <a:solidFill>
                    <a:srgbClr val="86868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85" name="Oval 520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6" cy="22"/>
                </a:xfrm>
                <a:prstGeom prst="ellipse">
                  <a:avLst/>
                </a:prstGeom>
                <a:noFill/>
                <a:ln w="50800">
                  <a:solidFill>
                    <a:srgbClr val="8C8C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86" name="Oval 521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3" cy="19"/>
                </a:xfrm>
                <a:prstGeom prst="ellipse">
                  <a:avLst/>
                </a:prstGeom>
                <a:noFill/>
                <a:ln w="50800">
                  <a:solidFill>
                    <a:srgbClr val="92929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87" name="Oval 522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20" cy="16"/>
                </a:xfrm>
                <a:prstGeom prst="ellipse">
                  <a:avLst/>
                </a:prstGeom>
                <a:noFill/>
                <a:ln w="50800">
                  <a:solidFill>
                    <a:srgbClr val="98989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88" name="Oval 523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17" cy="13"/>
                </a:xfrm>
                <a:prstGeom prst="ellipse">
                  <a:avLst/>
                </a:prstGeom>
                <a:noFill/>
                <a:ln w="50800">
                  <a:solidFill>
                    <a:srgbClr val="9E9E9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89" name="Oval 524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16" cy="15"/>
                </a:xfrm>
                <a:prstGeom prst="ellipse">
                  <a:avLst/>
                </a:prstGeom>
                <a:noFill/>
                <a:ln w="50800">
                  <a:solidFill>
                    <a:srgbClr val="A4A4A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90" name="Oval 525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11" cy="7"/>
                </a:xfrm>
                <a:prstGeom prst="ellipse">
                  <a:avLst/>
                </a:prstGeom>
                <a:noFill/>
                <a:ln w="50800">
                  <a:solidFill>
                    <a:srgbClr val="AAAAA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91" name="Oval 526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10" cy="7"/>
                </a:xfrm>
                <a:prstGeom prst="ellipse">
                  <a:avLst/>
                </a:prstGeom>
                <a:noFill/>
                <a:ln w="50800">
                  <a:solidFill>
                    <a:srgbClr val="B0B0B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92" name="Oval 527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7" cy="6"/>
                </a:xfrm>
                <a:prstGeom prst="ellipse">
                  <a:avLst/>
                </a:prstGeom>
                <a:noFill/>
                <a:ln w="50800">
                  <a:solidFill>
                    <a:srgbClr val="B6B6B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93" name="Oval 528"/>
                <p:cNvSpPr>
                  <a:spLocks noChangeArrowheads="1"/>
                </p:cNvSpPr>
                <p:nvPr/>
              </p:nvSpPr>
              <p:spPr bwMode="auto">
                <a:xfrm>
                  <a:off x="5059" y="2436"/>
                  <a:ext cx="4" cy="1"/>
                </a:xfrm>
                <a:prstGeom prst="ellipse">
                  <a:avLst/>
                </a:prstGeom>
                <a:noFill/>
                <a:ln w="50800">
                  <a:solidFill>
                    <a:srgbClr val="BCBCB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94" name="Oval 529"/>
                <p:cNvSpPr>
                  <a:spLocks noChangeArrowheads="1"/>
                </p:cNvSpPr>
                <p:nvPr/>
              </p:nvSpPr>
              <p:spPr bwMode="auto">
                <a:xfrm>
                  <a:off x="5059" y="2436"/>
                  <a:ext cx="1" cy="1"/>
                </a:xfrm>
                <a:prstGeom prst="ellipse">
                  <a:avLst/>
                </a:prstGeom>
                <a:noFill/>
                <a:ln w="50800">
                  <a:solidFill>
                    <a:srgbClr val="C3C3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95" name="Oval 530"/>
                <p:cNvSpPr>
                  <a:spLocks noChangeArrowheads="1"/>
                </p:cNvSpPr>
                <p:nvPr/>
              </p:nvSpPr>
              <p:spPr bwMode="auto">
                <a:xfrm>
                  <a:off x="5059" y="2420"/>
                  <a:ext cx="1" cy="29"/>
                </a:xfrm>
                <a:prstGeom prst="ellipse">
                  <a:avLst/>
                </a:prstGeom>
                <a:noFill/>
                <a:ln w="50800">
                  <a:solidFill>
                    <a:srgbClr val="C9C9C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96" name="Oval 531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27" cy="26"/>
                </a:xfrm>
                <a:prstGeom prst="ellipse">
                  <a:avLst/>
                </a:prstGeom>
                <a:noFill/>
                <a:ln w="50800">
                  <a:solidFill>
                    <a:srgbClr val="CFCFC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97" name="Oval 532"/>
                <p:cNvSpPr>
                  <a:spLocks noChangeArrowheads="1"/>
                </p:cNvSpPr>
                <p:nvPr/>
              </p:nvSpPr>
              <p:spPr bwMode="auto">
                <a:xfrm>
                  <a:off x="5043" y="2422"/>
                  <a:ext cx="26" cy="23"/>
                </a:xfrm>
                <a:prstGeom prst="ellipse">
                  <a:avLst/>
                </a:prstGeom>
                <a:noFill/>
                <a:ln w="50800">
                  <a:solidFill>
                    <a:srgbClr val="D5D5D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98" name="Oval 533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23" cy="22"/>
                </a:xfrm>
                <a:prstGeom prst="ellipse">
                  <a:avLst/>
                </a:prstGeom>
                <a:noFill/>
                <a:ln w="50800">
                  <a:solidFill>
                    <a:srgbClr val="DBDBD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99" name="Oval 534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20" cy="17"/>
                </a:xfrm>
                <a:prstGeom prst="ellipse">
                  <a:avLst/>
                </a:prstGeom>
                <a:noFill/>
                <a:ln w="50800">
                  <a:solidFill>
                    <a:srgbClr val="E1E1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00" name="Oval 535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17" cy="16"/>
                </a:xfrm>
                <a:prstGeom prst="ellipse">
                  <a:avLst/>
                </a:prstGeom>
                <a:noFill/>
                <a:ln w="50800">
                  <a:solidFill>
                    <a:srgbClr val="E7E7E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01" name="Oval 536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16" cy="13"/>
                </a:xfrm>
                <a:prstGeom prst="ellipse">
                  <a:avLst/>
                </a:prstGeom>
                <a:noFill/>
                <a:ln w="50800">
                  <a:solidFill>
                    <a:srgbClr val="EDEDE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02" name="Oval 537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11" cy="10"/>
                </a:xfrm>
                <a:prstGeom prst="ellipse">
                  <a:avLst/>
                </a:prstGeom>
                <a:noFill/>
                <a:ln w="50800">
                  <a:solidFill>
                    <a:srgbClr val="F3F3F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03" name="Oval 538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10" cy="7"/>
                </a:xfrm>
                <a:prstGeom prst="ellipse">
                  <a:avLst/>
                </a:prstGeom>
                <a:noFill/>
                <a:ln w="50800">
                  <a:solidFill>
                    <a:srgbClr val="F9F9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04" name="Oval 539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7" cy="6"/>
                </a:xfrm>
                <a:prstGeom prst="ellips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05" name="Oval 540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6" cy="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06" name="Oval 541"/>
                <p:cNvSpPr>
                  <a:spLocks noChangeArrowheads="1"/>
                </p:cNvSpPr>
                <p:nvPr/>
              </p:nvSpPr>
              <p:spPr bwMode="auto">
                <a:xfrm>
                  <a:off x="5031" y="2408"/>
                  <a:ext cx="102" cy="9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07" name="Line 542"/>
                <p:cNvSpPr>
                  <a:spLocks noChangeShapeType="1"/>
                </p:cNvSpPr>
                <p:nvPr/>
              </p:nvSpPr>
              <p:spPr bwMode="auto">
                <a:xfrm>
                  <a:off x="5027" y="2412"/>
                  <a:ext cx="10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08" name="Line 543"/>
                <p:cNvSpPr>
                  <a:spLocks noChangeShapeType="1"/>
                </p:cNvSpPr>
                <p:nvPr/>
              </p:nvSpPr>
              <p:spPr bwMode="auto">
                <a:xfrm>
                  <a:off x="5025" y="2420"/>
                  <a:ext cx="46" cy="8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09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5071" y="2420"/>
                  <a:ext cx="77" cy="8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8457" name="Group 545"/>
            <p:cNvGrpSpPr>
              <a:grpSpLocks/>
            </p:cNvGrpSpPr>
            <p:nvPr/>
          </p:nvGrpSpPr>
          <p:grpSpPr bwMode="auto">
            <a:xfrm>
              <a:off x="914" y="943"/>
              <a:ext cx="292" cy="341"/>
              <a:chOff x="4851" y="2212"/>
              <a:chExt cx="457" cy="471"/>
            </a:xfrm>
          </p:grpSpPr>
          <p:grpSp>
            <p:nvGrpSpPr>
              <p:cNvPr id="18458" name="Group 546"/>
              <p:cNvGrpSpPr>
                <a:grpSpLocks/>
              </p:cNvGrpSpPr>
              <p:nvPr/>
            </p:nvGrpSpPr>
            <p:grpSpPr bwMode="auto">
              <a:xfrm>
                <a:off x="5098" y="2308"/>
                <a:ext cx="146" cy="291"/>
                <a:chOff x="5098" y="2308"/>
                <a:chExt cx="146" cy="291"/>
              </a:xfrm>
            </p:grpSpPr>
            <p:sp>
              <p:nvSpPr>
                <p:cNvPr id="18534" name="Freeform 547"/>
                <p:cNvSpPr>
                  <a:spLocks/>
                </p:cNvSpPr>
                <p:nvPr/>
              </p:nvSpPr>
              <p:spPr bwMode="auto">
                <a:xfrm>
                  <a:off x="5098" y="2453"/>
                  <a:ext cx="146" cy="146"/>
                </a:xfrm>
                <a:custGeom>
                  <a:avLst/>
                  <a:gdLst>
                    <a:gd name="T0" fmla="*/ 145 w 146"/>
                    <a:gd name="T1" fmla="*/ 0 h 146"/>
                    <a:gd name="T2" fmla="*/ 145 w 146"/>
                    <a:gd name="T3" fmla="*/ 21 h 146"/>
                    <a:gd name="T4" fmla="*/ 145 w 146"/>
                    <a:gd name="T5" fmla="*/ 41 h 146"/>
                    <a:gd name="T6" fmla="*/ 135 w 146"/>
                    <a:gd name="T7" fmla="*/ 62 h 146"/>
                    <a:gd name="T8" fmla="*/ 114 w 146"/>
                    <a:gd name="T9" fmla="*/ 93 h 146"/>
                    <a:gd name="T10" fmla="*/ 104 w 146"/>
                    <a:gd name="T11" fmla="*/ 104 h 146"/>
                    <a:gd name="T12" fmla="*/ 94 w 146"/>
                    <a:gd name="T13" fmla="*/ 114 h 146"/>
                    <a:gd name="T14" fmla="*/ 62 w 146"/>
                    <a:gd name="T15" fmla="*/ 135 h 146"/>
                    <a:gd name="T16" fmla="*/ 42 w 146"/>
                    <a:gd name="T17" fmla="*/ 145 h 146"/>
                    <a:gd name="T18" fmla="*/ 21 w 146"/>
                    <a:gd name="T19" fmla="*/ 145 h 146"/>
                    <a:gd name="T20" fmla="*/ 0 w 146"/>
                    <a:gd name="T21" fmla="*/ 145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145" y="0"/>
                      </a:moveTo>
                      <a:lnTo>
                        <a:pt x="145" y="21"/>
                      </a:lnTo>
                      <a:lnTo>
                        <a:pt x="145" y="41"/>
                      </a:lnTo>
                      <a:lnTo>
                        <a:pt x="135" y="62"/>
                      </a:lnTo>
                      <a:lnTo>
                        <a:pt x="114" y="93"/>
                      </a:lnTo>
                      <a:lnTo>
                        <a:pt x="104" y="104"/>
                      </a:lnTo>
                      <a:lnTo>
                        <a:pt x="94" y="114"/>
                      </a:lnTo>
                      <a:lnTo>
                        <a:pt x="62" y="135"/>
                      </a:lnTo>
                      <a:lnTo>
                        <a:pt x="42" y="145"/>
                      </a:lnTo>
                      <a:lnTo>
                        <a:pt x="21" y="145"/>
                      </a:lnTo>
                      <a:lnTo>
                        <a:pt x="0" y="145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35" name="Freeform 548"/>
                <p:cNvSpPr>
                  <a:spLocks/>
                </p:cNvSpPr>
                <p:nvPr/>
              </p:nvSpPr>
              <p:spPr bwMode="auto">
                <a:xfrm>
                  <a:off x="5098" y="2308"/>
                  <a:ext cx="146" cy="146"/>
                </a:xfrm>
                <a:custGeom>
                  <a:avLst/>
                  <a:gdLst>
                    <a:gd name="T0" fmla="*/ 0 w 146"/>
                    <a:gd name="T1" fmla="*/ 0 h 146"/>
                    <a:gd name="T2" fmla="*/ 21 w 146"/>
                    <a:gd name="T3" fmla="*/ 0 h 146"/>
                    <a:gd name="T4" fmla="*/ 52 w 146"/>
                    <a:gd name="T5" fmla="*/ 10 h 146"/>
                    <a:gd name="T6" fmla="*/ 73 w 146"/>
                    <a:gd name="T7" fmla="*/ 21 h 146"/>
                    <a:gd name="T8" fmla="*/ 94 w 146"/>
                    <a:gd name="T9" fmla="*/ 31 h 146"/>
                    <a:gd name="T10" fmla="*/ 104 w 146"/>
                    <a:gd name="T11" fmla="*/ 41 h 146"/>
                    <a:gd name="T12" fmla="*/ 114 w 146"/>
                    <a:gd name="T13" fmla="*/ 52 h 146"/>
                    <a:gd name="T14" fmla="*/ 135 w 146"/>
                    <a:gd name="T15" fmla="*/ 83 h 146"/>
                    <a:gd name="T16" fmla="*/ 145 w 146"/>
                    <a:gd name="T17" fmla="*/ 103 h 146"/>
                    <a:gd name="T18" fmla="*/ 145 w 146"/>
                    <a:gd name="T19" fmla="*/ 135 h 146"/>
                    <a:gd name="T20" fmla="*/ 145 w 146"/>
                    <a:gd name="T21" fmla="*/ 145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52" y="10"/>
                      </a:lnTo>
                      <a:lnTo>
                        <a:pt x="73" y="21"/>
                      </a:lnTo>
                      <a:lnTo>
                        <a:pt x="94" y="31"/>
                      </a:lnTo>
                      <a:lnTo>
                        <a:pt x="104" y="41"/>
                      </a:lnTo>
                      <a:lnTo>
                        <a:pt x="114" y="52"/>
                      </a:lnTo>
                      <a:lnTo>
                        <a:pt x="135" y="83"/>
                      </a:lnTo>
                      <a:lnTo>
                        <a:pt x="145" y="103"/>
                      </a:lnTo>
                      <a:lnTo>
                        <a:pt x="145" y="135"/>
                      </a:lnTo>
                      <a:lnTo>
                        <a:pt x="145" y="145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459" name="Line 549"/>
              <p:cNvSpPr>
                <a:spLocks noChangeShapeType="1"/>
              </p:cNvSpPr>
              <p:nvPr/>
            </p:nvSpPr>
            <p:spPr bwMode="auto">
              <a:xfrm>
                <a:off x="5241" y="2453"/>
                <a:ext cx="6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60" name="Line 550"/>
              <p:cNvSpPr>
                <a:spLocks noChangeShapeType="1"/>
              </p:cNvSpPr>
              <p:nvPr/>
            </p:nvSpPr>
            <p:spPr bwMode="auto">
              <a:xfrm>
                <a:off x="5220" y="2547"/>
                <a:ext cx="57" cy="2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61" name="Line 551"/>
              <p:cNvSpPr>
                <a:spLocks noChangeShapeType="1"/>
              </p:cNvSpPr>
              <p:nvPr/>
            </p:nvSpPr>
            <p:spPr bwMode="auto">
              <a:xfrm flipV="1">
                <a:off x="5220" y="2326"/>
                <a:ext cx="57" cy="5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62" name="Line 552"/>
              <p:cNvSpPr>
                <a:spLocks noChangeShapeType="1"/>
              </p:cNvSpPr>
              <p:nvPr/>
            </p:nvSpPr>
            <p:spPr bwMode="auto">
              <a:xfrm>
                <a:off x="5158" y="2596"/>
                <a:ext cx="67" cy="6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63" name="Line 553"/>
              <p:cNvSpPr>
                <a:spLocks noChangeShapeType="1"/>
              </p:cNvSpPr>
              <p:nvPr/>
            </p:nvSpPr>
            <p:spPr bwMode="auto">
              <a:xfrm flipV="1">
                <a:off x="5158" y="2227"/>
                <a:ext cx="67" cy="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64" name="Line 554"/>
              <p:cNvSpPr>
                <a:spLocks noChangeShapeType="1"/>
              </p:cNvSpPr>
              <p:nvPr/>
            </p:nvSpPr>
            <p:spPr bwMode="auto">
              <a:xfrm>
                <a:off x="5088" y="2212"/>
                <a:ext cx="0" cy="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465" name="Group 555"/>
              <p:cNvGrpSpPr>
                <a:grpSpLocks/>
              </p:cNvGrpSpPr>
              <p:nvPr/>
            </p:nvGrpSpPr>
            <p:grpSpPr bwMode="auto">
              <a:xfrm>
                <a:off x="4932" y="2308"/>
                <a:ext cx="146" cy="291"/>
                <a:chOff x="4932" y="2308"/>
                <a:chExt cx="146" cy="291"/>
              </a:xfrm>
            </p:grpSpPr>
            <p:sp>
              <p:nvSpPr>
                <p:cNvPr id="18532" name="Freeform 556"/>
                <p:cNvSpPr>
                  <a:spLocks/>
                </p:cNvSpPr>
                <p:nvPr/>
              </p:nvSpPr>
              <p:spPr bwMode="auto">
                <a:xfrm>
                  <a:off x="4932" y="2453"/>
                  <a:ext cx="146" cy="146"/>
                </a:xfrm>
                <a:custGeom>
                  <a:avLst/>
                  <a:gdLst>
                    <a:gd name="T0" fmla="*/ 145 w 146"/>
                    <a:gd name="T1" fmla="*/ 145 h 146"/>
                    <a:gd name="T2" fmla="*/ 135 w 146"/>
                    <a:gd name="T3" fmla="*/ 145 h 146"/>
                    <a:gd name="T4" fmla="*/ 104 w 146"/>
                    <a:gd name="T5" fmla="*/ 145 h 146"/>
                    <a:gd name="T6" fmla="*/ 83 w 146"/>
                    <a:gd name="T7" fmla="*/ 135 h 146"/>
                    <a:gd name="T8" fmla="*/ 52 w 146"/>
                    <a:gd name="T9" fmla="*/ 114 h 146"/>
                    <a:gd name="T10" fmla="*/ 42 w 146"/>
                    <a:gd name="T11" fmla="*/ 104 h 146"/>
                    <a:gd name="T12" fmla="*/ 31 w 146"/>
                    <a:gd name="T13" fmla="*/ 93 h 146"/>
                    <a:gd name="T14" fmla="*/ 21 w 146"/>
                    <a:gd name="T15" fmla="*/ 73 h 146"/>
                    <a:gd name="T16" fmla="*/ 10 w 146"/>
                    <a:gd name="T17" fmla="*/ 52 h 146"/>
                    <a:gd name="T18" fmla="*/ 0 w 146"/>
                    <a:gd name="T19" fmla="*/ 21 h 146"/>
                    <a:gd name="T20" fmla="*/ 0 w 146"/>
                    <a:gd name="T21" fmla="*/ 0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145" y="145"/>
                      </a:moveTo>
                      <a:lnTo>
                        <a:pt x="135" y="145"/>
                      </a:lnTo>
                      <a:lnTo>
                        <a:pt x="104" y="145"/>
                      </a:lnTo>
                      <a:lnTo>
                        <a:pt x="83" y="135"/>
                      </a:lnTo>
                      <a:lnTo>
                        <a:pt x="52" y="114"/>
                      </a:lnTo>
                      <a:lnTo>
                        <a:pt x="42" y="104"/>
                      </a:lnTo>
                      <a:lnTo>
                        <a:pt x="31" y="93"/>
                      </a:lnTo>
                      <a:lnTo>
                        <a:pt x="21" y="73"/>
                      </a:lnTo>
                      <a:lnTo>
                        <a:pt x="10" y="52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33" name="Freeform 557"/>
                <p:cNvSpPr>
                  <a:spLocks/>
                </p:cNvSpPr>
                <p:nvPr/>
              </p:nvSpPr>
              <p:spPr bwMode="auto">
                <a:xfrm>
                  <a:off x="4932" y="2308"/>
                  <a:ext cx="146" cy="146"/>
                </a:xfrm>
                <a:custGeom>
                  <a:avLst/>
                  <a:gdLst>
                    <a:gd name="T0" fmla="*/ 0 w 146"/>
                    <a:gd name="T1" fmla="*/ 145 h 146"/>
                    <a:gd name="T2" fmla="*/ 0 w 146"/>
                    <a:gd name="T3" fmla="*/ 135 h 146"/>
                    <a:gd name="T4" fmla="*/ 10 w 146"/>
                    <a:gd name="T5" fmla="*/ 93 h 146"/>
                    <a:gd name="T6" fmla="*/ 21 w 146"/>
                    <a:gd name="T7" fmla="*/ 72 h 146"/>
                    <a:gd name="T8" fmla="*/ 31 w 146"/>
                    <a:gd name="T9" fmla="*/ 52 h 146"/>
                    <a:gd name="T10" fmla="*/ 42 w 146"/>
                    <a:gd name="T11" fmla="*/ 41 h 146"/>
                    <a:gd name="T12" fmla="*/ 52 w 146"/>
                    <a:gd name="T13" fmla="*/ 31 h 146"/>
                    <a:gd name="T14" fmla="*/ 73 w 146"/>
                    <a:gd name="T15" fmla="*/ 21 h 146"/>
                    <a:gd name="T16" fmla="*/ 93 w 146"/>
                    <a:gd name="T17" fmla="*/ 10 h 146"/>
                    <a:gd name="T18" fmla="*/ 135 w 146"/>
                    <a:gd name="T19" fmla="*/ 0 h 146"/>
                    <a:gd name="T20" fmla="*/ 145 w 146"/>
                    <a:gd name="T21" fmla="*/ 0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"/>
                    <a:gd name="T34" fmla="*/ 0 h 146"/>
                    <a:gd name="T35" fmla="*/ 146 w 146"/>
                    <a:gd name="T36" fmla="*/ 146 h 1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" h="146">
                      <a:moveTo>
                        <a:pt x="0" y="145"/>
                      </a:moveTo>
                      <a:lnTo>
                        <a:pt x="0" y="135"/>
                      </a:lnTo>
                      <a:lnTo>
                        <a:pt x="10" y="93"/>
                      </a:lnTo>
                      <a:lnTo>
                        <a:pt x="21" y="72"/>
                      </a:lnTo>
                      <a:lnTo>
                        <a:pt x="31" y="52"/>
                      </a:lnTo>
                      <a:lnTo>
                        <a:pt x="42" y="41"/>
                      </a:lnTo>
                      <a:lnTo>
                        <a:pt x="52" y="31"/>
                      </a:lnTo>
                      <a:lnTo>
                        <a:pt x="73" y="21"/>
                      </a:lnTo>
                      <a:lnTo>
                        <a:pt x="93" y="10"/>
                      </a:lnTo>
                      <a:lnTo>
                        <a:pt x="135" y="0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762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466" name="Line 558"/>
              <p:cNvSpPr>
                <a:spLocks noChangeShapeType="1"/>
              </p:cNvSpPr>
              <p:nvPr/>
            </p:nvSpPr>
            <p:spPr bwMode="auto">
              <a:xfrm>
                <a:off x="5098" y="2606"/>
                <a:ext cx="0" cy="7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67" name="Line 559"/>
              <p:cNvSpPr>
                <a:spLocks noChangeShapeType="1"/>
              </p:cNvSpPr>
              <p:nvPr/>
            </p:nvSpPr>
            <p:spPr bwMode="auto">
              <a:xfrm flipH="1">
                <a:off x="4851" y="2453"/>
                <a:ext cx="9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68" name="Line 560"/>
              <p:cNvSpPr>
                <a:spLocks noChangeShapeType="1"/>
              </p:cNvSpPr>
              <p:nvPr/>
            </p:nvSpPr>
            <p:spPr bwMode="auto">
              <a:xfrm flipH="1">
                <a:off x="4883" y="2548"/>
                <a:ext cx="99" cy="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69" name="Line 561"/>
              <p:cNvSpPr>
                <a:spLocks noChangeShapeType="1"/>
              </p:cNvSpPr>
              <p:nvPr/>
            </p:nvSpPr>
            <p:spPr bwMode="auto">
              <a:xfrm flipH="1" flipV="1">
                <a:off x="4883" y="2327"/>
                <a:ext cx="99" cy="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70" name="Line 562"/>
              <p:cNvSpPr>
                <a:spLocks noChangeShapeType="1"/>
              </p:cNvSpPr>
              <p:nvPr/>
            </p:nvSpPr>
            <p:spPr bwMode="auto">
              <a:xfrm flipH="1">
                <a:off x="4947" y="2596"/>
                <a:ext cx="85" cy="6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71" name="Line 563"/>
              <p:cNvSpPr>
                <a:spLocks noChangeShapeType="1"/>
              </p:cNvSpPr>
              <p:nvPr/>
            </p:nvSpPr>
            <p:spPr bwMode="auto">
              <a:xfrm flipH="1" flipV="1">
                <a:off x="4947" y="2227"/>
                <a:ext cx="85" cy="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72" name="Line 564"/>
              <p:cNvSpPr>
                <a:spLocks noChangeShapeType="1"/>
              </p:cNvSpPr>
              <p:nvPr/>
            </p:nvSpPr>
            <p:spPr bwMode="auto">
              <a:xfrm>
                <a:off x="5088" y="2222"/>
                <a:ext cx="0" cy="7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473" name="Group 565"/>
              <p:cNvGrpSpPr>
                <a:grpSpLocks/>
              </p:cNvGrpSpPr>
              <p:nvPr/>
            </p:nvGrpSpPr>
            <p:grpSpPr bwMode="auto">
              <a:xfrm>
                <a:off x="4989" y="2354"/>
                <a:ext cx="186" cy="206"/>
                <a:chOff x="4989" y="2354"/>
                <a:chExt cx="186" cy="206"/>
              </a:xfrm>
            </p:grpSpPr>
            <p:sp>
              <p:nvSpPr>
                <p:cNvPr id="18474" name="Freeform 566"/>
                <p:cNvSpPr>
                  <a:spLocks/>
                </p:cNvSpPr>
                <p:nvPr/>
              </p:nvSpPr>
              <p:spPr bwMode="auto">
                <a:xfrm>
                  <a:off x="4989" y="2354"/>
                  <a:ext cx="96" cy="61"/>
                </a:xfrm>
                <a:custGeom>
                  <a:avLst/>
                  <a:gdLst>
                    <a:gd name="T0" fmla="*/ 95 w 96"/>
                    <a:gd name="T1" fmla="*/ 0 h 61"/>
                    <a:gd name="T2" fmla="*/ 0 w 96"/>
                    <a:gd name="T3" fmla="*/ 48 h 61"/>
                    <a:gd name="T4" fmla="*/ 32 w 96"/>
                    <a:gd name="T5" fmla="*/ 60 h 61"/>
                    <a:gd name="T6" fmla="*/ 95 w 96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61"/>
                    <a:gd name="T14" fmla="*/ 96 w 96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61">
                      <a:moveTo>
                        <a:pt x="95" y="0"/>
                      </a:moveTo>
                      <a:lnTo>
                        <a:pt x="0" y="48"/>
                      </a:lnTo>
                      <a:lnTo>
                        <a:pt x="32" y="60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75" name="Freeform 567"/>
                <p:cNvSpPr>
                  <a:spLocks/>
                </p:cNvSpPr>
                <p:nvPr/>
              </p:nvSpPr>
              <p:spPr bwMode="auto">
                <a:xfrm>
                  <a:off x="5082" y="2354"/>
                  <a:ext cx="93" cy="61"/>
                </a:xfrm>
                <a:custGeom>
                  <a:avLst/>
                  <a:gdLst>
                    <a:gd name="T0" fmla="*/ 0 w 93"/>
                    <a:gd name="T1" fmla="*/ 0 h 61"/>
                    <a:gd name="T2" fmla="*/ 92 w 93"/>
                    <a:gd name="T3" fmla="*/ 48 h 61"/>
                    <a:gd name="T4" fmla="*/ 62 w 93"/>
                    <a:gd name="T5" fmla="*/ 60 h 61"/>
                    <a:gd name="T6" fmla="*/ 0 w 93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61"/>
                    <a:gd name="T14" fmla="*/ 93 w 93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61">
                      <a:moveTo>
                        <a:pt x="0" y="0"/>
                      </a:moveTo>
                      <a:lnTo>
                        <a:pt x="92" y="48"/>
                      </a:lnTo>
                      <a:lnTo>
                        <a:pt x="62" y="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76" name="Freeform 568"/>
                <p:cNvSpPr>
                  <a:spLocks/>
                </p:cNvSpPr>
                <p:nvPr/>
              </p:nvSpPr>
              <p:spPr bwMode="auto">
                <a:xfrm>
                  <a:off x="4991" y="2404"/>
                  <a:ext cx="30" cy="94"/>
                </a:xfrm>
                <a:custGeom>
                  <a:avLst/>
                  <a:gdLst>
                    <a:gd name="T0" fmla="*/ 0 w 30"/>
                    <a:gd name="T1" fmla="*/ 0 h 94"/>
                    <a:gd name="T2" fmla="*/ 4 w 30"/>
                    <a:gd name="T3" fmla="*/ 93 h 94"/>
                    <a:gd name="T4" fmla="*/ 29 w 30"/>
                    <a:gd name="T5" fmla="*/ 10 h 94"/>
                    <a:gd name="T6" fmla="*/ 0 w 30"/>
                    <a:gd name="T7" fmla="*/ 0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4"/>
                    <a:gd name="T14" fmla="*/ 30 w 30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4">
                      <a:moveTo>
                        <a:pt x="0" y="0"/>
                      </a:moveTo>
                      <a:lnTo>
                        <a:pt x="4" y="93"/>
                      </a:lnTo>
                      <a:lnTo>
                        <a:pt x="29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77" name="Freeform 569"/>
                <p:cNvSpPr>
                  <a:spLocks/>
                </p:cNvSpPr>
                <p:nvPr/>
              </p:nvSpPr>
              <p:spPr bwMode="auto">
                <a:xfrm>
                  <a:off x="5143" y="2400"/>
                  <a:ext cx="30" cy="94"/>
                </a:xfrm>
                <a:custGeom>
                  <a:avLst/>
                  <a:gdLst>
                    <a:gd name="T0" fmla="*/ 29 w 30"/>
                    <a:gd name="T1" fmla="*/ 0 h 94"/>
                    <a:gd name="T2" fmla="*/ 0 w 30"/>
                    <a:gd name="T3" fmla="*/ 12 h 94"/>
                    <a:gd name="T4" fmla="*/ 29 w 30"/>
                    <a:gd name="T5" fmla="*/ 93 h 94"/>
                    <a:gd name="T6" fmla="*/ 29 w 30"/>
                    <a:gd name="T7" fmla="*/ 0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4"/>
                    <a:gd name="T14" fmla="*/ 30 w 30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4">
                      <a:moveTo>
                        <a:pt x="29" y="0"/>
                      </a:moveTo>
                      <a:lnTo>
                        <a:pt x="0" y="12"/>
                      </a:lnTo>
                      <a:lnTo>
                        <a:pt x="29" y="9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78" name="Freeform 570"/>
                <p:cNvSpPr>
                  <a:spLocks/>
                </p:cNvSpPr>
                <p:nvPr/>
              </p:nvSpPr>
              <p:spPr bwMode="auto">
                <a:xfrm>
                  <a:off x="5082" y="2495"/>
                  <a:ext cx="93" cy="65"/>
                </a:xfrm>
                <a:custGeom>
                  <a:avLst/>
                  <a:gdLst>
                    <a:gd name="T0" fmla="*/ 92 w 93"/>
                    <a:gd name="T1" fmla="*/ 0 h 65"/>
                    <a:gd name="T2" fmla="*/ 0 w 93"/>
                    <a:gd name="T3" fmla="*/ 24 h 65"/>
                    <a:gd name="T4" fmla="*/ 2 w 93"/>
                    <a:gd name="T5" fmla="*/ 64 h 65"/>
                    <a:gd name="T6" fmla="*/ 92 w 93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65"/>
                    <a:gd name="T14" fmla="*/ 93 w 93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65">
                      <a:moveTo>
                        <a:pt x="92" y="0"/>
                      </a:moveTo>
                      <a:lnTo>
                        <a:pt x="0" y="24"/>
                      </a:lnTo>
                      <a:lnTo>
                        <a:pt x="2" y="64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79" name="Freeform 571"/>
                <p:cNvSpPr>
                  <a:spLocks/>
                </p:cNvSpPr>
                <p:nvPr/>
              </p:nvSpPr>
              <p:spPr bwMode="auto">
                <a:xfrm>
                  <a:off x="5019" y="2414"/>
                  <a:ext cx="124" cy="106"/>
                </a:xfrm>
                <a:custGeom>
                  <a:avLst/>
                  <a:gdLst>
                    <a:gd name="T0" fmla="*/ 0 w 124"/>
                    <a:gd name="T1" fmla="*/ 0 h 106"/>
                    <a:gd name="T2" fmla="*/ 63 w 124"/>
                    <a:gd name="T3" fmla="*/ 105 h 106"/>
                    <a:gd name="T4" fmla="*/ 123 w 124"/>
                    <a:gd name="T5" fmla="*/ 0 h 106"/>
                    <a:gd name="T6" fmla="*/ 0 w 124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106"/>
                    <a:gd name="T14" fmla="*/ 124 w 124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106">
                      <a:moveTo>
                        <a:pt x="0" y="0"/>
                      </a:moveTo>
                      <a:lnTo>
                        <a:pt x="63" y="105"/>
                      </a:lnTo>
                      <a:lnTo>
                        <a:pt x="12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80" name="Freeform 572"/>
                <p:cNvSpPr>
                  <a:spLocks/>
                </p:cNvSpPr>
                <p:nvPr/>
              </p:nvSpPr>
              <p:spPr bwMode="auto">
                <a:xfrm>
                  <a:off x="5019" y="2354"/>
                  <a:ext cx="128" cy="61"/>
                </a:xfrm>
                <a:custGeom>
                  <a:avLst/>
                  <a:gdLst>
                    <a:gd name="T0" fmla="*/ 65 w 128"/>
                    <a:gd name="T1" fmla="*/ 0 h 61"/>
                    <a:gd name="T2" fmla="*/ 0 w 128"/>
                    <a:gd name="T3" fmla="*/ 60 h 61"/>
                    <a:gd name="T4" fmla="*/ 127 w 128"/>
                    <a:gd name="T5" fmla="*/ 60 h 61"/>
                    <a:gd name="T6" fmla="*/ 65 w 128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8"/>
                    <a:gd name="T13" fmla="*/ 0 h 61"/>
                    <a:gd name="T14" fmla="*/ 128 w 128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8" h="61">
                      <a:moveTo>
                        <a:pt x="65" y="0"/>
                      </a:moveTo>
                      <a:lnTo>
                        <a:pt x="0" y="60"/>
                      </a:lnTo>
                      <a:lnTo>
                        <a:pt x="127" y="60"/>
                      </a:lnTo>
                      <a:lnTo>
                        <a:pt x="65" y="0"/>
                      </a:lnTo>
                    </a:path>
                  </a:pathLst>
                </a:custGeom>
                <a:solidFill>
                  <a:srgbClr val="EAEC5E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81" name="Freeform 573"/>
                <p:cNvSpPr>
                  <a:spLocks/>
                </p:cNvSpPr>
                <p:nvPr/>
              </p:nvSpPr>
              <p:spPr bwMode="auto">
                <a:xfrm>
                  <a:off x="4993" y="2497"/>
                  <a:ext cx="90" cy="63"/>
                </a:xfrm>
                <a:custGeom>
                  <a:avLst/>
                  <a:gdLst>
                    <a:gd name="T0" fmla="*/ 0 w 90"/>
                    <a:gd name="T1" fmla="*/ 0 h 63"/>
                    <a:gd name="T2" fmla="*/ 89 w 90"/>
                    <a:gd name="T3" fmla="*/ 22 h 63"/>
                    <a:gd name="T4" fmla="*/ 89 w 90"/>
                    <a:gd name="T5" fmla="*/ 62 h 63"/>
                    <a:gd name="T6" fmla="*/ 0 w 9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"/>
                    <a:gd name="T13" fmla="*/ 0 h 63"/>
                    <a:gd name="T14" fmla="*/ 90 w 9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" h="63">
                      <a:moveTo>
                        <a:pt x="0" y="0"/>
                      </a:moveTo>
                      <a:lnTo>
                        <a:pt x="89" y="22"/>
                      </a:lnTo>
                      <a:lnTo>
                        <a:pt x="89" y="6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82" name="Freeform 574"/>
                <p:cNvSpPr>
                  <a:spLocks/>
                </p:cNvSpPr>
                <p:nvPr/>
              </p:nvSpPr>
              <p:spPr bwMode="auto">
                <a:xfrm>
                  <a:off x="5084" y="2414"/>
                  <a:ext cx="91" cy="106"/>
                </a:xfrm>
                <a:custGeom>
                  <a:avLst/>
                  <a:gdLst>
                    <a:gd name="T0" fmla="*/ 58 w 91"/>
                    <a:gd name="T1" fmla="*/ 0 h 106"/>
                    <a:gd name="T2" fmla="*/ 0 w 91"/>
                    <a:gd name="T3" fmla="*/ 105 h 106"/>
                    <a:gd name="T4" fmla="*/ 90 w 91"/>
                    <a:gd name="T5" fmla="*/ 81 h 106"/>
                    <a:gd name="T6" fmla="*/ 58 w 91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"/>
                    <a:gd name="T13" fmla="*/ 0 h 106"/>
                    <a:gd name="T14" fmla="*/ 91 w 91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" h="106">
                      <a:moveTo>
                        <a:pt x="58" y="0"/>
                      </a:moveTo>
                      <a:lnTo>
                        <a:pt x="0" y="105"/>
                      </a:lnTo>
                      <a:lnTo>
                        <a:pt x="90" y="81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B3B9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83" name="Freeform 575"/>
                <p:cNvSpPr>
                  <a:spLocks/>
                </p:cNvSpPr>
                <p:nvPr/>
              </p:nvSpPr>
              <p:spPr bwMode="auto">
                <a:xfrm>
                  <a:off x="4993" y="2414"/>
                  <a:ext cx="90" cy="106"/>
                </a:xfrm>
                <a:custGeom>
                  <a:avLst/>
                  <a:gdLst>
                    <a:gd name="T0" fmla="*/ 26 w 90"/>
                    <a:gd name="T1" fmla="*/ 0 h 106"/>
                    <a:gd name="T2" fmla="*/ 0 w 90"/>
                    <a:gd name="T3" fmla="*/ 81 h 106"/>
                    <a:gd name="T4" fmla="*/ 89 w 90"/>
                    <a:gd name="T5" fmla="*/ 105 h 106"/>
                    <a:gd name="T6" fmla="*/ 26 w 90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"/>
                    <a:gd name="T13" fmla="*/ 0 h 106"/>
                    <a:gd name="T14" fmla="*/ 90 w 90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" h="106">
                      <a:moveTo>
                        <a:pt x="26" y="0"/>
                      </a:moveTo>
                      <a:lnTo>
                        <a:pt x="0" y="81"/>
                      </a:lnTo>
                      <a:lnTo>
                        <a:pt x="89" y="105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84" name="Oval 576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6" cy="80"/>
                </a:xfrm>
                <a:prstGeom prst="ellips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85" name="Oval 577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4" cy="78"/>
                </a:xfrm>
                <a:prstGeom prst="ellipse">
                  <a:avLst/>
                </a:prstGeom>
                <a:noFill/>
                <a:ln w="50800">
                  <a:solidFill>
                    <a:srgbClr val="0606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86" name="Oval 578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2" cy="76"/>
                </a:xfrm>
                <a:prstGeom prst="ellipse">
                  <a:avLst/>
                </a:prstGeom>
                <a:noFill/>
                <a:ln w="50800">
                  <a:solidFill>
                    <a:srgbClr val="0C0C0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87" name="Oval 579"/>
                <p:cNvSpPr>
                  <a:spLocks noChangeArrowheads="1"/>
                </p:cNvSpPr>
                <p:nvPr/>
              </p:nvSpPr>
              <p:spPr bwMode="auto">
                <a:xfrm>
                  <a:off x="5039" y="2416"/>
                  <a:ext cx="80" cy="73"/>
                </a:xfrm>
                <a:prstGeom prst="ellipse">
                  <a:avLst/>
                </a:prstGeom>
                <a:noFill/>
                <a:ln w="50800">
                  <a:solidFill>
                    <a:srgbClr val="12121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88" name="Oval 580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6" cy="70"/>
                </a:xfrm>
                <a:prstGeom prst="ellipse">
                  <a:avLst/>
                </a:prstGeom>
                <a:noFill/>
                <a:ln w="50800">
                  <a:solidFill>
                    <a:srgbClr val="18181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89" name="Oval 581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4" cy="67"/>
                </a:xfrm>
                <a:prstGeom prst="ellipse">
                  <a:avLst/>
                </a:prstGeom>
                <a:noFill/>
                <a:ln w="50800">
                  <a:solidFill>
                    <a:srgbClr val="1E1E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90" name="Oval 582"/>
                <p:cNvSpPr>
                  <a:spLocks noChangeArrowheads="1"/>
                </p:cNvSpPr>
                <p:nvPr/>
              </p:nvSpPr>
              <p:spPr bwMode="auto">
                <a:xfrm>
                  <a:off x="5041" y="2418"/>
                  <a:ext cx="72" cy="66"/>
                </a:xfrm>
                <a:prstGeom prst="ellipse">
                  <a:avLst/>
                </a:prstGeom>
                <a:noFill/>
                <a:ln w="50800">
                  <a:solidFill>
                    <a:srgbClr val="24242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91" name="Oval 583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8" cy="61"/>
                </a:xfrm>
                <a:prstGeom prst="ellipse">
                  <a:avLst/>
                </a:prstGeom>
                <a:noFill/>
                <a:ln w="50800">
                  <a:solidFill>
                    <a:srgbClr val="2A2A2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92" name="Oval 584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5" cy="60"/>
                </a:xfrm>
                <a:prstGeom prst="ellipse">
                  <a:avLst/>
                </a:prstGeom>
                <a:noFill/>
                <a:ln w="50800">
                  <a:solidFill>
                    <a:srgbClr val="3030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93" name="Oval 585"/>
                <p:cNvSpPr>
                  <a:spLocks noChangeArrowheads="1"/>
                </p:cNvSpPr>
                <p:nvPr/>
              </p:nvSpPr>
              <p:spPr bwMode="auto">
                <a:xfrm>
                  <a:off x="5043" y="2420"/>
                  <a:ext cx="64" cy="57"/>
                </a:xfrm>
                <a:prstGeom prst="ellipse">
                  <a:avLst/>
                </a:prstGeom>
                <a:noFill/>
                <a:ln w="50800">
                  <a:solidFill>
                    <a:srgbClr val="36363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94" name="Oval 586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9" cy="54"/>
                </a:xfrm>
                <a:prstGeom prst="ellipse">
                  <a:avLst/>
                </a:prstGeom>
                <a:noFill/>
                <a:ln w="50800">
                  <a:solidFill>
                    <a:srgbClr val="3C3C3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95" name="Oval 587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8" cy="51"/>
                </a:xfrm>
                <a:prstGeom prst="ellipse">
                  <a:avLst/>
                </a:prstGeom>
                <a:noFill/>
                <a:ln w="50800">
                  <a:solidFill>
                    <a:srgbClr val="43434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96" name="Oval 588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55" cy="50"/>
                </a:xfrm>
                <a:prstGeom prst="ellipse">
                  <a:avLst/>
                </a:prstGeom>
                <a:noFill/>
                <a:ln w="50800">
                  <a:solidFill>
                    <a:srgbClr val="49494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97" name="Oval 589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52" cy="45"/>
                </a:xfrm>
                <a:prstGeom prst="ellipse">
                  <a:avLst/>
                </a:prstGeom>
                <a:noFill/>
                <a:ln w="50800">
                  <a:solidFill>
                    <a:srgbClr val="4F4F4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98" name="Oval 590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49" cy="44"/>
                </a:xfrm>
                <a:prstGeom prst="ellipse">
                  <a:avLst/>
                </a:prstGeom>
                <a:noFill/>
                <a:ln w="50800">
                  <a:solidFill>
                    <a:srgbClr val="55555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99" name="Oval 591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48" cy="44"/>
                </a:xfrm>
                <a:prstGeom prst="ellipse">
                  <a:avLst/>
                </a:prstGeom>
                <a:noFill/>
                <a:ln w="50800">
                  <a:solidFill>
                    <a:srgbClr val="5B5B5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00" name="Oval 592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43" cy="39"/>
                </a:xfrm>
                <a:prstGeom prst="ellipse">
                  <a:avLst/>
                </a:prstGeom>
                <a:noFill/>
                <a:ln w="50800">
                  <a:solidFill>
                    <a:srgbClr val="61616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01" name="Oval 593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42" cy="38"/>
                </a:xfrm>
                <a:prstGeom prst="ellipse">
                  <a:avLst/>
                </a:prstGeom>
                <a:noFill/>
                <a:ln w="50800">
                  <a:solidFill>
                    <a:srgbClr val="67676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02" name="Oval 594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39" cy="35"/>
                </a:xfrm>
                <a:prstGeom prst="ellipse">
                  <a:avLst/>
                </a:prstGeom>
                <a:noFill/>
                <a:ln w="50800">
                  <a:solidFill>
                    <a:srgbClr val="6D6D6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03" name="Oval 595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6" cy="32"/>
                </a:xfrm>
                <a:prstGeom prst="ellipse">
                  <a:avLst/>
                </a:prstGeom>
                <a:noFill/>
                <a:ln w="50800">
                  <a:solidFill>
                    <a:srgbClr val="73737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04" name="Oval 596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3" cy="29"/>
                </a:xfrm>
                <a:prstGeom prst="ellipse">
                  <a:avLst/>
                </a:prstGeom>
                <a:noFill/>
                <a:ln w="50800">
                  <a:solidFill>
                    <a:srgbClr val="79797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05" name="Oval 597"/>
                <p:cNvSpPr>
                  <a:spLocks noChangeArrowheads="1"/>
                </p:cNvSpPr>
                <p:nvPr/>
              </p:nvSpPr>
              <p:spPr bwMode="auto">
                <a:xfrm>
                  <a:off x="5051" y="2428"/>
                  <a:ext cx="32" cy="28"/>
                </a:xfrm>
                <a:prstGeom prst="ellipse">
                  <a:avLst/>
                </a:prstGeom>
                <a:noFill/>
                <a:ln w="50800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06" name="Oval 598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7" cy="23"/>
                </a:xfrm>
                <a:prstGeom prst="ellipse">
                  <a:avLst/>
                </a:prstGeom>
                <a:noFill/>
                <a:ln w="50800">
                  <a:solidFill>
                    <a:srgbClr val="86868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07" name="Oval 599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6" cy="22"/>
                </a:xfrm>
                <a:prstGeom prst="ellipse">
                  <a:avLst/>
                </a:prstGeom>
                <a:noFill/>
                <a:ln w="50800">
                  <a:solidFill>
                    <a:srgbClr val="8C8C8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08" name="Oval 600"/>
                <p:cNvSpPr>
                  <a:spLocks noChangeArrowheads="1"/>
                </p:cNvSpPr>
                <p:nvPr/>
              </p:nvSpPr>
              <p:spPr bwMode="auto">
                <a:xfrm>
                  <a:off x="5053" y="2430"/>
                  <a:ext cx="23" cy="19"/>
                </a:xfrm>
                <a:prstGeom prst="ellipse">
                  <a:avLst/>
                </a:prstGeom>
                <a:noFill/>
                <a:ln w="50800">
                  <a:solidFill>
                    <a:srgbClr val="92929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09" name="Oval 601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20" cy="16"/>
                </a:xfrm>
                <a:prstGeom prst="ellipse">
                  <a:avLst/>
                </a:prstGeom>
                <a:noFill/>
                <a:ln w="50800">
                  <a:solidFill>
                    <a:srgbClr val="98989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10" name="Oval 602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17" cy="13"/>
                </a:xfrm>
                <a:prstGeom prst="ellipse">
                  <a:avLst/>
                </a:prstGeom>
                <a:noFill/>
                <a:ln w="50800">
                  <a:solidFill>
                    <a:srgbClr val="9E9E9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11" name="Oval 603"/>
                <p:cNvSpPr>
                  <a:spLocks noChangeArrowheads="1"/>
                </p:cNvSpPr>
                <p:nvPr/>
              </p:nvSpPr>
              <p:spPr bwMode="auto">
                <a:xfrm>
                  <a:off x="5055" y="2432"/>
                  <a:ext cx="16" cy="15"/>
                </a:xfrm>
                <a:prstGeom prst="ellipse">
                  <a:avLst/>
                </a:prstGeom>
                <a:noFill/>
                <a:ln w="50800">
                  <a:solidFill>
                    <a:srgbClr val="A4A4A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12" name="Oval 604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11" cy="7"/>
                </a:xfrm>
                <a:prstGeom prst="ellipse">
                  <a:avLst/>
                </a:prstGeom>
                <a:noFill/>
                <a:ln w="50800">
                  <a:solidFill>
                    <a:srgbClr val="AAAAA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13" name="Oval 605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10" cy="7"/>
                </a:xfrm>
                <a:prstGeom prst="ellipse">
                  <a:avLst/>
                </a:prstGeom>
                <a:noFill/>
                <a:ln w="50800">
                  <a:solidFill>
                    <a:srgbClr val="B0B0B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14" name="Oval 606"/>
                <p:cNvSpPr>
                  <a:spLocks noChangeArrowheads="1"/>
                </p:cNvSpPr>
                <p:nvPr/>
              </p:nvSpPr>
              <p:spPr bwMode="auto">
                <a:xfrm>
                  <a:off x="5057" y="2434"/>
                  <a:ext cx="7" cy="6"/>
                </a:xfrm>
                <a:prstGeom prst="ellipse">
                  <a:avLst/>
                </a:prstGeom>
                <a:noFill/>
                <a:ln w="50800">
                  <a:solidFill>
                    <a:srgbClr val="B6B6B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15" name="Oval 607"/>
                <p:cNvSpPr>
                  <a:spLocks noChangeArrowheads="1"/>
                </p:cNvSpPr>
                <p:nvPr/>
              </p:nvSpPr>
              <p:spPr bwMode="auto">
                <a:xfrm>
                  <a:off x="5059" y="2436"/>
                  <a:ext cx="4" cy="1"/>
                </a:xfrm>
                <a:prstGeom prst="ellipse">
                  <a:avLst/>
                </a:prstGeom>
                <a:noFill/>
                <a:ln w="50800">
                  <a:solidFill>
                    <a:srgbClr val="BCBCB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16" name="Oval 608"/>
                <p:cNvSpPr>
                  <a:spLocks noChangeArrowheads="1"/>
                </p:cNvSpPr>
                <p:nvPr/>
              </p:nvSpPr>
              <p:spPr bwMode="auto">
                <a:xfrm>
                  <a:off x="5059" y="2436"/>
                  <a:ext cx="1" cy="1"/>
                </a:xfrm>
                <a:prstGeom prst="ellipse">
                  <a:avLst/>
                </a:prstGeom>
                <a:noFill/>
                <a:ln w="50800">
                  <a:solidFill>
                    <a:srgbClr val="C3C3C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17" name="Oval 609"/>
                <p:cNvSpPr>
                  <a:spLocks noChangeArrowheads="1"/>
                </p:cNvSpPr>
                <p:nvPr/>
              </p:nvSpPr>
              <p:spPr bwMode="auto">
                <a:xfrm>
                  <a:off x="5059" y="2420"/>
                  <a:ext cx="1" cy="29"/>
                </a:xfrm>
                <a:prstGeom prst="ellipse">
                  <a:avLst/>
                </a:prstGeom>
                <a:noFill/>
                <a:ln w="50800">
                  <a:solidFill>
                    <a:srgbClr val="C9C9C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18" name="Oval 610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27" cy="26"/>
                </a:xfrm>
                <a:prstGeom prst="ellipse">
                  <a:avLst/>
                </a:prstGeom>
                <a:noFill/>
                <a:ln w="50800">
                  <a:solidFill>
                    <a:srgbClr val="CFCFC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19" name="Oval 611"/>
                <p:cNvSpPr>
                  <a:spLocks noChangeArrowheads="1"/>
                </p:cNvSpPr>
                <p:nvPr/>
              </p:nvSpPr>
              <p:spPr bwMode="auto">
                <a:xfrm>
                  <a:off x="5043" y="2422"/>
                  <a:ext cx="26" cy="23"/>
                </a:xfrm>
                <a:prstGeom prst="ellipse">
                  <a:avLst/>
                </a:prstGeom>
                <a:noFill/>
                <a:ln w="50800">
                  <a:solidFill>
                    <a:srgbClr val="D5D5D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20" name="Oval 612"/>
                <p:cNvSpPr>
                  <a:spLocks noChangeArrowheads="1"/>
                </p:cNvSpPr>
                <p:nvPr/>
              </p:nvSpPr>
              <p:spPr bwMode="auto">
                <a:xfrm>
                  <a:off x="5045" y="2422"/>
                  <a:ext cx="23" cy="22"/>
                </a:xfrm>
                <a:prstGeom prst="ellipse">
                  <a:avLst/>
                </a:prstGeom>
                <a:noFill/>
                <a:ln w="50800">
                  <a:solidFill>
                    <a:srgbClr val="DBDBD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21" name="Oval 613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20" cy="17"/>
                </a:xfrm>
                <a:prstGeom prst="ellipse">
                  <a:avLst/>
                </a:prstGeom>
                <a:noFill/>
                <a:ln w="50800">
                  <a:solidFill>
                    <a:srgbClr val="E1E1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22" name="Oval 614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17" cy="16"/>
                </a:xfrm>
                <a:prstGeom prst="ellipse">
                  <a:avLst/>
                </a:prstGeom>
                <a:noFill/>
                <a:ln w="50800">
                  <a:solidFill>
                    <a:srgbClr val="E7E7E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23" name="Oval 615"/>
                <p:cNvSpPr>
                  <a:spLocks noChangeArrowheads="1"/>
                </p:cNvSpPr>
                <p:nvPr/>
              </p:nvSpPr>
              <p:spPr bwMode="auto">
                <a:xfrm>
                  <a:off x="5047" y="2424"/>
                  <a:ext cx="16" cy="13"/>
                </a:xfrm>
                <a:prstGeom prst="ellipse">
                  <a:avLst/>
                </a:prstGeom>
                <a:noFill/>
                <a:ln w="50800">
                  <a:solidFill>
                    <a:srgbClr val="EDEDE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24" name="Oval 616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11" cy="10"/>
                </a:xfrm>
                <a:prstGeom prst="ellipse">
                  <a:avLst/>
                </a:prstGeom>
                <a:noFill/>
                <a:ln w="50800">
                  <a:solidFill>
                    <a:srgbClr val="F3F3F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25" name="Oval 617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10" cy="7"/>
                </a:xfrm>
                <a:prstGeom prst="ellipse">
                  <a:avLst/>
                </a:prstGeom>
                <a:noFill/>
                <a:ln w="50800">
                  <a:solidFill>
                    <a:srgbClr val="F9F9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26" name="Oval 618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7" cy="6"/>
                </a:xfrm>
                <a:prstGeom prst="ellips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27" name="Oval 619"/>
                <p:cNvSpPr>
                  <a:spLocks noChangeArrowheads="1"/>
                </p:cNvSpPr>
                <p:nvPr/>
              </p:nvSpPr>
              <p:spPr bwMode="auto">
                <a:xfrm>
                  <a:off x="5049" y="2426"/>
                  <a:ext cx="6" cy="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28" name="Oval 620"/>
                <p:cNvSpPr>
                  <a:spLocks noChangeArrowheads="1"/>
                </p:cNvSpPr>
                <p:nvPr/>
              </p:nvSpPr>
              <p:spPr bwMode="auto">
                <a:xfrm>
                  <a:off x="5031" y="2408"/>
                  <a:ext cx="102" cy="9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29" name="Line 621"/>
                <p:cNvSpPr>
                  <a:spLocks noChangeShapeType="1"/>
                </p:cNvSpPr>
                <p:nvPr/>
              </p:nvSpPr>
              <p:spPr bwMode="auto">
                <a:xfrm>
                  <a:off x="5027" y="2412"/>
                  <a:ext cx="10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30" name="Line 622"/>
                <p:cNvSpPr>
                  <a:spLocks noChangeShapeType="1"/>
                </p:cNvSpPr>
                <p:nvPr/>
              </p:nvSpPr>
              <p:spPr bwMode="auto">
                <a:xfrm>
                  <a:off x="5025" y="2420"/>
                  <a:ext cx="46" cy="8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31" name="Line 623"/>
                <p:cNvSpPr>
                  <a:spLocks noChangeShapeType="1"/>
                </p:cNvSpPr>
                <p:nvPr/>
              </p:nvSpPr>
              <p:spPr bwMode="auto">
                <a:xfrm flipH="1">
                  <a:off x="5071" y="2420"/>
                  <a:ext cx="77" cy="8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7010" name="Text Box 626"/>
          <p:cNvSpPr txBox="1">
            <a:spLocks noChangeArrowheads="1"/>
          </p:cNvSpPr>
          <p:nvPr/>
        </p:nvSpPr>
        <p:spPr bwMode="auto">
          <a:xfrm>
            <a:off x="4787900" y="5121275"/>
            <a:ext cx="403225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Moltiplicazione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virale in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periferia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11" name="Text Box 627"/>
          <p:cNvSpPr txBox="1">
            <a:spLocks noChangeArrowheads="1"/>
          </p:cNvSpPr>
          <p:nvPr/>
        </p:nvSpPr>
        <p:spPr bwMode="auto">
          <a:xfrm>
            <a:off x="154268" y="1301859"/>
            <a:ext cx="1951037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Ganglio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trigemino</a:t>
            </a:r>
            <a:endParaRPr lang="fr-FR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13" name="Text Box 629"/>
          <p:cNvSpPr txBox="1">
            <a:spLocks noChangeArrowheads="1"/>
          </p:cNvSpPr>
          <p:nvPr/>
        </p:nvSpPr>
        <p:spPr bwMode="auto">
          <a:xfrm>
            <a:off x="1722856" y="3387725"/>
            <a:ext cx="2658227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Trasporto assonale </a:t>
            </a:r>
          </a:p>
          <a:p>
            <a:pPr algn="ctr" eaLnBrk="0" hangingPunct="0">
              <a:defRPr/>
            </a:pPr>
            <a:r>
              <a:rPr lang="fr-FR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anterogrado</a:t>
            </a:r>
          </a:p>
        </p:txBody>
      </p:sp>
      <p:sp>
        <p:nvSpPr>
          <p:cNvPr id="17016" name="AutoShape 632"/>
          <p:cNvSpPr>
            <a:spLocks noChangeArrowheads="1"/>
          </p:cNvSpPr>
          <p:nvPr/>
        </p:nvSpPr>
        <p:spPr bwMode="auto">
          <a:xfrm rot="-1473796">
            <a:off x="5287152" y="5769034"/>
            <a:ext cx="314909" cy="655839"/>
          </a:xfrm>
          <a:prstGeom prst="curvedRightArrow">
            <a:avLst>
              <a:gd name="adj1" fmla="val 0"/>
              <a:gd name="adj2" fmla="val 45976"/>
              <a:gd name="adj3" fmla="val 33333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17" name="Rectangle 633"/>
          <p:cNvSpPr>
            <a:spLocks noChangeArrowheads="1"/>
          </p:cNvSpPr>
          <p:nvPr/>
        </p:nvSpPr>
        <p:spPr bwMode="auto">
          <a:xfrm>
            <a:off x="5795963" y="6092825"/>
            <a:ext cx="2103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RI-ESCREZIONE</a:t>
            </a: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6" name="WordArt 18"/>
          <p:cNvSpPr>
            <a:spLocks noChangeArrowheads="1" noChangeShapeType="1" noTextEdit="1"/>
          </p:cNvSpPr>
          <p:nvPr/>
        </p:nvSpPr>
        <p:spPr bwMode="auto">
          <a:xfrm>
            <a:off x="467544" y="249800"/>
            <a:ext cx="8208912" cy="5664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RIATTIVAZIONE LATENZA</a:t>
            </a:r>
            <a:endParaRPr lang="it-IT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504950" y="5260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1504950" y="4729163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1504950" y="417512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1504950" y="3643313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1504950" y="3092450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1504950" y="2557463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1504950" y="2006600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1504950" y="1471613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9533" name="Line 30"/>
          <p:cNvSpPr>
            <a:spLocks noChangeShapeType="1"/>
          </p:cNvSpPr>
          <p:nvPr/>
        </p:nvSpPr>
        <p:spPr bwMode="auto">
          <a:xfrm flipH="1">
            <a:off x="1743075" y="5535613"/>
            <a:ext cx="904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34" name="Line 31"/>
          <p:cNvSpPr>
            <a:spLocks noChangeShapeType="1"/>
          </p:cNvSpPr>
          <p:nvPr/>
        </p:nvSpPr>
        <p:spPr bwMode="auto">
          <a:xfrm flipH="1">
            <a:off x="1785938" y="5259388"/>
            <a:ext cx="4762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35" name="Line 32"/>
          <p:cNvSpPr>
            <a:spLocks noChangeShapeType="1"/>
          </p:cNvSpPr>
          <p:nvPr/>
        </p:nvSpPr>
        <p:spPr bwMode="auto">
          <a:xfrm flipH="1">
            <a:off x="1743075" y="5003801"/>
            <a:ext cx="904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36" name="Line 33"/>
          <p:cNvSpPr>
            <a:spLocks noChangeShapeType="1"/>
          </p:cNvSpPr>
          <p:nvPr/>
        </p:nvSpPr>
        <p:spPr bwMode="auto">
          <a:xfrm flipH="1">
            <a:off x="1785938" y="4725988"/>
            <a:ext cx="4762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37" name="Line 34"/>
          <p:cNvSpPr>
            <a:spLocks noChangeShapeType="1"/>
          </p:cNvSpPr>
          <p:nvPr/>
        </p:nvSpPr>
        <p:spPr bwMode="auto">
          <a:xfrm flipH="1">
            <a:off x="1743075" y="4449763"/>
            <a:ext cx="904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38" name="Line 35"/>
          <p:cNvSpPr>
            <a:spLocks noChangeShapeType="1"/>
          </p:cNvSpPr>
          <p:nvPr/>
        </p:nvSpPr>
        <p:spPr bwMode="auto">
          <a:xfrm flipH="1">
            <a:off x="1785938" y="4175126"/>
            <a:ext cx="4762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39" name="Line 36"/>
          <p:cNvSpPr>
            <a:spLocks noChangeShapeType="1"/>
          </p:cNvSpPr>
          <p:nvPr/>
        </p:nvSpPr>
        <p:spPr bwMode="auto">
          <a:xfrm flipH="1">
            <a:off x="1743075" y="3917951"/>
            <a:ext cx="904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40" name="Line 37"/>
          <p:cNvSpPr>
            <a:spLocks noChangeShapeType="1"/>
          </p:cNvSpPr>
          <p:nvPr/>
        </p:nvSpPr>
        <p:spPr bwMode="auto">
          <a:xfrm flipH="1">
            <a:off x="1785938" y="3641726"/>
            <a:ext cx="4762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41" name="Line 38"/>
          <p:cNvSpPr>
            <a:spLocks noChangeShapeType="1"/>
          </p:cNvSpPr>
          <p:nvPr/>
        </p:nvSpPr>
        <p:spPr bwMode="auto">
          <a:xfrm flipH="1">
            <a:off x="1743075" y="3362326"/>
            <a:ext cx="904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42" name="Line 39"/>
          <p:cNvSpPr>
            <a:spLocks noChangeShapeType="1"/>
          </p:cNvSpPr>
          <p:nvPr/>
        </p:nvSpPr>
        <p:spPr bwMode="auto">
          <a:xfrm flipH="1">
            <a:off x="1785938" y="3087688"/>
            <a:ext cx="4762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43" name="Line 40"/>
          <p:cNvSpPr>
            <a:spLocks noChangeShapeType="1"/>
          </p:cNvSpPr>
          <p:nvPr/>
        </p:nvSpPr>
        <p:spPr bwMode="auto">
          <a:xfrm flipH="1">
            <a:off x="1743075" y="2830513"/>
            <a:ext cx="904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44" name="Line 41"/>
          <p:cNvSpPr>
            <a:spLocks noChangeShapeType="1"/>
          </p:cNvSpPr>
          <p:nvPr/>
        </p:nvSpPr>
        <p:spPr bwMode="auto">
          <a:xfrm flipH="1">
            <a:off x="1785938" y="2554288"/>
            <a:ext cx="4762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45" name="Line 42"/>
          <p:cNvSpPr>
            <a:spLocks noChangeShapeType="1"/>
          </p:cNvSpPr>
          <p:nvPr/>
        </p:nvSpPr>
        <p:spPr bwMode="auto">
          <a:xfrm flipH="1">
            <a:off x="1743075" y="2279651"/>
            <a:ext cx="904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46" name="Line 43"/>
          <p:cNvSpPr>
            <a:spLocks noChangeShapeType="1"/>
          </p:cNvSpPr>
          <p:nvPr/>
        </p:nvSpPr>
        <p:spPr bwMode="auto">
          <a:xfrm flipH="1">
            <a:off x="1785938" y="2001838"/>
            <a:ext cx="4762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47" name="Line 44"/>
          <p:cNvSpPr>
            <a:spLocks noChangeShapeType="1"/>
          </p:cNvSpPr>
          <p:nvPr/>
        </p:nvSpPr>
        <p:spPr bwMode="auto">
          <a:xfrm flipH="1">
            <a:off x="1743075" y="1744663"/>
            <a:ext cx="904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48" name="Line 45"/>
          <p:cNvSpPr>
            <a:spLocks noChangeShapeType="1"/>
          </p:cNvSpPr>
          <p:nvPr/>
        </p:nvSpPr>
        <p:spPr bwMode="auto">
          <a:xfrm flipH="1">
            <a:off x="1785938" y="1468438"/>
            <a:ext cx="4762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49" name="Line 46"/>
          <p:cNvSpPr>
            <a:spLocks noChangeShapeType="1"/>
          </p:cNvSpPr>
          <p:nvPr/>
        </p:nvSpPr>
        <p:spPr bwMode="auto">
          <a:xfrm flipV="1">
            <a:off x="1833563" y="1468438"/>
            <a:ext cx="0" cy="4067175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9460" name="Group 47"/>
          <p:cNvGrpSpPr>
            <a:grpSpLocks/>
          </p:cNvGrpSpPr>
          <p:nvPr/>
        </p:nvGrpSpPr>
        <p:grpSpPr bwMode="auto">
          <a:xfrm>
            <a:off x="1865313" y="1763713"/>
            <a:ext cx="5969000" cy="3773487"/>
            <a:chOff x="1808" y="720"/>
            <a:chExt cx="3760" cy="2377"/>
          </a:xfrm>
        </p:grpSpPr>
        <p:sp>
          <p:nvSpPr>
            <p:cNvPr id="19498" name="Line 48"/>
            <p:cNvSpPr>
              <a:spLocks noChangeShapeType="1"/>
            </p:cNvSpPr>
            <p:nvPr/>
          </p:nvSpPr>
          <p:spPr bwMode="auto">
            <a:xfrm>
              <a:off x="1808" y="3096"/>
              <a:ext cx="84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9" name="Line 49"/>
            <p:cNvSpPr>
              <a:spLocks noChangeShapeType="1"/>
            </p:cNvSpPr>
            <p:nvPr/>
          </p:nvSpPr>
          <p:spPr bwMode="auto">
            <a:xfrm>
              <a:off x="2070" y="3096"/>
              <a:ext cx="83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00" name="Line 50"/>
            <p:cNvSpPr>
              <a:spLocks noChangeShapeType="1"/>
            </p:cNvSpPr>
            <p:nvPr/>
          </p:nvSpPr>
          <p:spPr bwMode="auto">
            <a:xfrm>
              <a:off x="2332" y="3096"/>
              <a:ext cx="83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9501" name="Group 51"/>
            <p:cNvGrpSpPr>
              <a:grpSpLocks/>
            </p:cNvGrpSpPr>
            <p:nvPr/>
          </p:nvGrpSpPr>
          <p:grpSpPr bwMode="auto">
            <a:xfrm>
              <a:off x="2540" y="2077"/>
              <a:ext cx="208" cy="1020"/>
              <a:chOff x="2540" y="2077"/>
              <a:chExt cx="208" cy="1020"/>
            </a:xfrm>
          </p:grpSpPr>
          <p:sp>
            <p:nvSpPr>
              <p:cNvPr id="19530" name="Freeform 52" descr="20%"/>
              <p:cNvSpPr>
                <a:spLocks/>
              </p:cNvSpPr>
              <p:nvPr/>
            </p:nvSpPr>
            <p:spPr bwMode="auto">
              <a:xfrm>
                <a:off x="2540" y="2551"/>
                <a:ext cx="208" cy="546"/>
              </a:xfrm>
              <a:custGeom>
                <a:avLst/>
                <a:gdLst>
                  <a:gd name="T0" fmla="*/ 0 w 208"/>
                  <a:gd name="T1" fmla="*/ 545 h 546"/>
                  <a:gd name="T2" fmla="*/ 0 w 208"/>
                  <a:gd name="T3" fmla="*/ 0 h 546"/>
                  <a:gd name="T4" fmla="*/ 207 w 208"/>
                  <a:gd name="T5" fmla="*/ 0 h 546"/>
                  <a:gd name="T6" fmla="*/ 207 w 208"/>
                  <a:gd name="T7" fmla="*/ 545 h 546"/>
                  <a:gd name="T8" fmla="*/ 0 w 208"/>
                  <a:gd name="T9" fmla="*/ 545 h 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546"/>
                  <a:gd name="T17" fmla="*/ 208 w 208"/>
                  <a:gd name="T18" fmla="*/ 546 h 5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546">
                    <a:moveTo>
                      <a:pt x="0" y="545"/>
                    </a:moveTo>
                    <a:lnTo>
                      <a:pt x="0" y="0"/>
                    </a:lnTo>
                    <a:lnTo>
                      <a:pt x="207" y="0"/>
                    </a:lnTo>
                    <a:lnTo>
                      <a:pt x="207" y="545"/>
                    </a:lnTo>
                    <a:lnTo>
                      <a:pt x="0" y="545"/>
                    </a:lnTo>
                  </a:path>
                </a:pathLst>
              </a:custGeom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 w="12700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31" name="Line 53"/>
              <p:cNvSpPr>
                <a:spLocks noChangeShapeType="1"/>
              </p:cNvSpPr>
              <p:nvPr/>
            </p:nvSpPr>
            <p:spPr bwMode="auto">
              <a:xfrm flipV="1">
                <a:off x="2636" y="2077"/>
                <a:ext cx="0" cy="47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32" name="Line 54"/>
              <p:cNvSpPr>
                <a:spLocks noChangeShapeType="1"/>
              </p:cNvSpPr>
              <p:nvPr/>
            </p:nvSpPr>
            <p:spPr bwMode="auto">
              <a:xfrm>
                <a:off x="2595" y="2077"/>
                <a:ext cx="8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502" name="Group 55"/>
            <p:cNvGrpSpPr>
              <a:grpSpLocks/>
            </p:cNvGrpSpPr>
            <p:nvPr/>
          </p:nvGrpSpPr>
          <p:grpSpPr bwMode="auto">
            <a:xfrm>
              <a:off x="2803" y="1045"/>
              <a:ext cx="209" cy="2052"/>
              <a:chOff x="2803" y="1045"/>
              <a:chExt cx="209" cy="2052"/>
            </a:xfrm>
          </p:grpSpPr>
          <p:sp>
            <p:nvSpPr>
              <p:cNvPr id="19527" name="Freeform 56" descr="20%"/>
              <p:cNvSpPr>
                <a:spLocks/>
              </p:cNvSpPr>
              <p:nvPr/>
            </p:nvSpPr>
            <p:spPr bwMode="auto">
              <a:xfrm>
                <a:off x="2803" y="1426"/>
                <a:ext cx="209" cy="1671"/>
              </a:xfrm>
              <a:custGeom>
                <a:avLst/>
                <a:gdLst>
                  <a:gd name="T0" fmla="*/ 0 w 209"/>
                  <a:gd name="T1" fmla="*/ 1670 h 1671"/>
                  <a:gd name="T2" fmla="*/ 0 w 209"/>
                  <a:gd name="T3" fmla="*/ 0 h 1671"/>
                  <a:gd name="T4" fmla="*/ 208 w 209"/>
                  <a:gd name="T5" fmla="*/ 0 h 1671"/>
                  <a:gd name="T6" fmla="*/ 208 w 209"/>
                  <a:gd name="T7" fmla="*/ 1670 h 1671"/>
                  <a:gd name="T8" fmla="*/ 0 w 209"/>
                  <a:gd name="T9" fmla="*/ 1670 h 16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1671"/>
                  <a:gd name="T17" fmla="*/ 209 w 209"/>
                  <a:gd name="T18" fmla="*/ 1671 h 16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1671">
                    <a:moveTo>
                      <a:pt x="0" y="1670"/>
                    </a:moveTo>
                    <a:lnTo>
                      <a:pt x="0" y="0"/>
                    </a:lnTo>
                    <a:lnTo>
                      <a:pt x="208" y="0"/>
                    </a:lnTo>
                    <a:lnTo>
                      <a:pt x="208" y="1670"/>
                    </a:lnTo>
                    <a:lnTo>
                      <a:pt x="0" y="1670"/>
                    </a:lnTo>
                  </a:path>
                </a:pathLst>
              </a:custGeom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 w="12700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28" name="Line 57"/>
              <p:cNvSpPr>
                <a:spLocks noChangeShapeType="1"/>
              </p:cNvSpPr>
              <p:nvPr/>
            </p:nvSpPr>
            <p:spPr bwMode="auto">
              <a:xfrm flipV="1">
                <a:off x="2901" y="1045"/>
                <a:ext cx="0" cy="38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29" name="Line 58"/>
              <p:cNvSpPr>
                <a:spLocks noChangeShapeType="1"/>
              </p:cNvSpPr>
              <p:nvPr/>
            </p:nvSpPr>
            <p:spPr bwMode="auto">
              <a:xfrm>
                <a:off x="2858" y="1045"/>
                <a:ext cx="83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503" name="Group 59"/>
            <p:cNvGrpSpPr>
              <a:grpSpLocks/>
            </p:cNvGrpSpPr>
            <p:nvPr/>
          </p:nvGrpSpPr>
          <p:grpSpPr bwMode="auto">
            <a:xfrm>
              <a:off x="3065" y="720"/>
              <a:ext cx="209" cy="2377"/>
              <a:chOff x="3065" y="720"/>
              <a:chExt cx="209" cy="2377"/>
            </a:xfrm>
          </p:grpSpPr>
          <p:sp>
            <p:nvSpPr>
              <p:cNvPr id="19524" name="Freeform 60" descr="20%"/>
              <p:cNvSpPr>
                <a:spLocks/>
              </p:cNvSpPr>
              <p:nvPr/>
            </p:nvSpPr>
            <p:spPr bwMode="auto">
              <a:xfrm>
                <a:off x="3065" y="929"/>
                <a:ext cx="209" cy="2168"/>
              </a:xfrm>
              <a:custGeom>
                <a:avLst/>
                <a:gdLst>
                  <a:gd name="T0" fmla="*/ 0 w 209"/>
                  <a:gd name="T1" fmla="*/ 2167 h 2168"/>
                  <a:gd name="T2" fmla="*/ 0 w 209"/>
                  <a:gd name="T3" fmla="*/ 0 h 2168"/>
                  <a:gd name="T4" fmla="*/ 208 w 209"/>
                  <a:gd name="T5" fmla="*/ 0 h 2168"/>
                  <a:gd name="T6" fmla="*/ 208 w 209"/>
                  <a:gd name="T7" fmla="*/ 2167 h 2168"/>
                  <a:gd name="T8" fmla="*/ 0 w 209"/>
                  <a:gd name="T9" fmla="*/ 2167 h 2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2168"/>
                  <a:gd name="T17" fmla="*/ 209 w 209"/>
                  <a:gd name="T18" fmla="*/ 2168 h 2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2168">
                    <a:moveTo>
                      <a:pt x="0" y="2167"/>
                    </a:moveTo>
                    <a:lnTo>
                      <a:pt x="0" y="0"/>
                    </a:lnTo>
                    <a:lnTo>
                      <a:pt x="208" y="0"/>
                    </a:lnTo>
                    <a:lnTo>
                      <a:pt x="208" y="2167"/>
                    </a:lnTo>
                    <a:lnTo>
                      <a:pt x="0" y="2167"/>
                    </a:lnTo>
                  </a:path>
                </a:pathLst>
              </a:custGeom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 w="12700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25" name="Line 61"/>
              <p:cNvSpPr>
                <a:spLocks noChangeShapeType="1"/>
              </p:cNvSpPr>
              <p:nvPr/>
            </p:nvSpPr>
            <p:spPr bwMode="auto">
              <a:xfrm flipV="1">
                <a:off x="3163" y="720"/>
                <a:ext cx="0" cy="209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26" name="Line 62"/>
              <p:cNvSpPr>
                <a:spLocks noChangeShapeType="1"/>
              </p:cNvSpPr>
              <p:nvPr/>
            </p:nvSpPr>
            <p:spPr bwMode="auto">
              <a:xfrm>
                <a:off x="3120" y="720"/>
                <a:ext cx="84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504" name="Group 63"/>
            <p:cNvGrpSpPr>
              <a:grpSpLocks/>
            </p:cNvGrpSpPr>
            <p:nvPr/>
          </p:nvGrpSpPr>
          <p:grpSpPr bwMode="auto">
            <a:xfrm>
              <a:off x="3328" y="882"/>
              <a:ext cx="208" cy="2215"/>
              <a:chOff x="3328" y="882"/>
              <a:chExt cx="208" cy="2215"/>
            </a:xfrm>
          </p:grpSpPr>
          <p:sp>
            <p:nvSpPr>
              <p:cNvPr id="19521" name="Freeform 64" descr="20%"/>
              <p:cNvSpPr>
                <a:spLocks/>
              </p:cNvSpPr>
              <p:nvPr/>
            </p:nvSpPr>
            <p:spPr bwMode="auto">
              <a:xfrm>
                <a:off x="3328" y="1021"/>
                <a:ext cx="208" cy="2076"/>
              </a:xfrm>
              <a:custGeom>
                <a:avLst/>
                <a:gdLst>
                  <a:gd name="T0" fmla="*/ 0 w 208"/>
                  <a:gd name="T1" fmla="*/ 2075 h 2076"/>
                  <a:gd name="T2" fmla="*/ 0 w 208"/>
                  <a:gd name="T3" fmla="*/ 0 h 2076"/>
                  <a:gd name="T4" fmla="*/ 207 w 208"/>
                  <a:gd name="T5" fmla="*/ 0 h 2076"/>
                  <a:gd name="T6" fmla="*/ 207 w 208"/>
                  <a:gd name="T7" fmla="*/ 2075 h 2076"/>
                  <a:gd name="T8" fmla="*/ 0 w 208"/>
                  <a:gd name="T9" fmla="*/ 2075 h 20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2076"/>
                  <a:gd name="T17" fmla="*/ 208 w 208"/>
                  <a:gd name="T18" fmla="*/ 2076 h 20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2076">
                    <a:moveTo>
                      <a:pt x="0" y="2075"/>
                    </a:moveTo>
                    <a:lnTo>
                      <a:pt x="0" y="0"/>
                    </a:lnTo>
                    <a:lnTo>
                      <a:pt x="207" y="0"/>
                    </a:lnTo>
                    <a:lnTo>
                      <a:pt x="207" y="2075"/>
                    </a:lnTo>
                    <a:lnTo>
                      <a:pt x="0" y="2075"/>
                    </a:lnTo>
                  </a:path>
                </a:pathLst>
              </a:custGeom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 w="12700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22" name="Line 65"/>
              <p:cNvSpPr>
                <a:spLocks noChangeShapeType="1"/>
              </p:cNvSpPr>
              <p:nvPr/>
            </p:nvSpPr>
            <p:spPr bwMode="auto">
              <a:xfrm flipV="1">
                <a:off x="3425" y="882"/>
                <a:ext cx="0" cy="139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23" name="Line 66"/>
              <p:cNvSpPr>
                <a:spLocks noChangeShapeType="1"/>
              </p:cNvSpPr>
              <p:nvPr/>
            </p:nvSpPr>
            <p:spPr bwMode="auto">
              <a:xfrm>
                <a:off x="3384" y="882"/>
                <a:ext cx="83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505" name="Group 67"/>
            <p:cNvGrpSpPr>
              <a:grpSpLocks/>
            </p:cNvGrpSpPr>
            <p:nvPr/>
          </p:nvGrpSpPr>
          <p:grpSpPr bwMode="auto">
            <a:xfrm>
              <a:off x="3592" y="1195"/>
              <a:ext cx="206" cy="1902"/>
              <a:chOff x="3592" y="1195"/>
              <a:chExt cx="206" cy="1902"/>
            </a:xfrm>
          </p:grpSpPr>
          <p:sp>
            <p:nvSpPr>
              <p:cNvPr id="19519" name="Freeform 68" descr="20%"/>
              <p:cNvSpPr>
                <a:spLocks/>
              </p:cNvSpPr>
              <p:nvPr/>
            </p:nvSpPr>
            <p:spPr bwMode="auto">
              <a:xfrm>
                <a:off x="3592" y="1195"/>
                <a:ext cx="206" cy="1902"/>
              </a:xfrm>
              <a:custGeom>
                <a:avLst/>
                <a:gdLst>
                  <a:gd name="T0" fmla="*/ 0 w 206"/>
                  <a:gd name="T1" fmla="*/ 1901 h 1902"/>
                  <a:gd name="T2" fmla="*/ 0 w 206"/>
                  <a:gd name="T3" fmla="*/ 0 h 1902"/>
                  <a:gd name="T4" fmla="*/ 205 w 206"/>
                  <a:gd name="T5" fmla="*/ 0 h 1902"/>
                  <a:gd name="T6" fmla="*/ 205 w 206"/>
                  <a:gd name="T7" fmla="*/ 1901 h 1902"/>
                  <a:gd name="T8" fmla="*/ 0 w 206"/>
                  <a:gd name="T9" fmla="*/ 1901 h 19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902"/>
                  <a:gd name="T17" fmla="*/ 206 w 206"/>
                  <a:gd name="T18" fmla="*/ 1902 h 19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902">
                    <a:moveTo>
                      <a:pt x="0" y="1901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1901"/>
                    </a:lnTo>
                    <a:lnTo>
                      <a:pt x="0" y="1901"/>
                    </a:lnTo>
                  </a:path>
                </a:pathLst>
              </a:custGeom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 w="12700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20" name="Line 69"/>
              <p:cNvSpPr>
                <a:spLocks noChangeShapeType="1"/>
              </p:cNvSpPr>
              <p:nvPr/>
            </p:nvSpPr>
            <p:spPr bwMode="auto">
              <a:xfrm>
                <a:off x="3646" y="1195"/>
                <a:ext cx="83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506" name="Group 70"/>
            <p:cNvGrpSpPr>
              <a:grpSpLocks/>
            </p:cNvGrpSpPr>
            <p:nvPr/>
          </p:nvGrpSpPr>
          <p:grpSpPr bwMode="auto">
            <a:xfrm>
              <a:off x="3854" y="1497"/>
              <a:ext cx="209" cy="1600"/>
              <a:chOff x="3854" y="1497"/>
              <a:chExt cx="209" cy="1600"/>
            </a:xfrm>
          </p:grpSpPr>
          <p:sp>
            <p:nvSpPr>
              <p:cNvPr id="19516" name="Freeform 71" descr="20%"/>
              <p:cNvSpPr>
                <a:spLocks/>
              </p:cNvSpPr>
              <p:nvPr/>
            </p:nvSpPr>
            <p:spPr bwMode="auto">
              <a:xfrm>
                <a:off x="3854" y="1727"/>
                <a:ext cx="209" cy="1370"/>
              </a:xfrm>
              <a:custGeom>
                <a:avLst/>
                <a:gdLst>
                  <a:gd name="T0" fmla="*/ 0 w 209"/>
                  <a:gd name="T1" fmla="*/ 1369 h 1370"/>
                  <a:gd name="T2" fmla="*/ 0 w 209"/>
                  <a:gd name="T3" fmla="*/ 0 h 1370"/>
                  <a:gd name="T4" fmla="*/ 208 w 209"/>
                  <a:gd name="T5" fmla="*/ 0 h 1370"/>
                  <a:gd name="T6" fmla="*/ 208 w 209"/>
                  <a:gd name="T7" fmla="*/ 1369 h 1370"/>
                  <a:gd name="T8" fmla="*/ 0 w 209"/>
                  <a:gd name="T9" fmla="*/ 1369 h 1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1370"/>
                  <a:gd name="T17" fmla="*/ 209 w 209"/>
                  <a:gd name="T18" fmla="*/ 1370 h 1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1370">
                    <a:moveTo>
                      <a:pt x="0" y="1369"/>
                    </a:moveTo>
                    <a:lnTo>
                      <a:pt x="0" y="0"/>
                    </a:lnTo>
                    <a:lnTo>
                      <a:pt x="208" y="0"/>
                    </a:lnTo>
                    <a:lnTo>
                      <a:pt x="208" y="1369"/>
                    </a:lnTo>
                    <a:lnTo>
                      <a:pt x="0" y="1369"/>
                    </a:lnTo>
                  </a:path>
                </a:pathLst>
              </a:custGeom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 w="12700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17" name="Line 72"/>
              <p:cNvSpPr>
                <a:spLocks noChangeShapeType="1"/>
              </p:cNvSpPr>
              <p:nvPr/>
            </p:nvSpPr>
            <p:spPr bwMode="auto">
              <a:xfrm flipV="1">
                <a:off x="3951" y="1497"/>
                <a:ext cx="0" cy="23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18" name="Line 73"/>
              <p:cNvSpPr>
                <a:spLocks noChangeShapeType="1"/>
              </p:cNvSpPr>
              <p:nvPr/>
            </p:nvSpPr>
            <p:spPr bwMode="auto">
              <a:xfrm>
                <a:off x="3909" y="1497"/>
                <a:ext cx="8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507" name="Group 74"/>
            <p:cNvGrpSpPr>
              <a:grpSpLocks/>
            </p:cNvGrpSpPr>
            <p:nvPr/>
          </p:nvGrpSpPr>
          <p:grpSpPr bwMode="auto">
            <a:xfrm>
              <a:off x="4116" y="1670"/>
              <a:ext cx="209" cy="1427"/>
              <a:chOff x="4116" y="1670"/>
              <a:chExt cx="209" cy="1427"/>
            </a:xfrm>
          </p:grpSpPr>
          <p:sp>
            <p:nvSpPr>
              <p:cNvPr id="19513" name="Freeform 75" descr="20%"/>
              <p:cNvSpPr>
                <a:spLocks/>
              </p:cNvSpPr>
              <p:nvPr/>
            </p:nvSpPr>
            <p:spPr bwMode="auto">
              <a:xfrm>
                <a:off x="4116" y="2390"/>
                <a:ext cx="209" cy="707"/>
              </a:xfrm>
              <a:custGeom>
                <a:avLst/>
                <a:gdLst>
                  <a:gd name="T0" fmla="*/ 0 w 209"/>
                  <a:gd name="T1" fmla="*/ 706 h 707"/>
                  <a:gd name="T2" fmla="*/ 0 w 209"/>
                  <a:gd name="T3" fmla="*/ 0 h 707"/>
                  <a:gd name="T4" fmla="*/ 208 w 209"/>
                  <a:gd name="T5" fmla="*/ 0 h 707"/>
                  <a:gd name="T6" fmla="*/ 208 w 209"/>
                  <a:gd name="T7" fmla="*/ 706 h 707"/>
                  <a:gd name="T8" fmla="*/ 0 w 209"/>
                  <a:gd name="T9" fmla="*/ 706 h 7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707"/>
                  <a:gd name="T17" fmla="*/ 209 w 209"/>
                  <a:gd name="T18" fmla="*/ 707 h 7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707">
                    <a:moveTo>
                      <a:pt x="0" y="706"/>
                    </a:moveTo>
                    <a:lnTo>
                      <a:pt x="0" y="0"/>
                    </a:lnTo>
                    <a:lnTo>
                      <a:pt x="208" y="0"/>
                    </a:lnTo>
                    <a:lnTo>
                      <a:pt x="208" y="706"/>
                    </a:lnTo>
                    <a:lnTo>
                      <a:pt x="0" y="706"/>
                    </a:lnTo>
                  </a:path>
                </a:pathLst>
              </a:custGeom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 w="12700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14" name="Line 76"/>
              <p:cNvSpPr>
                <a:spLocks noChangeShapeType="1"/>
              </p:cNvSpPr>
              <p:nvPr/>
            </p:nvSpPr>
            <p:spPr bwMode="auto">
              <a:xfrm flipV="1">
                <a:off x="4213" y="1670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15" name="Line 77"/>
              <p:cNvSpPr>
                <a:spLocks noChangeShapeType="1"/>
              </p:cNvSpPr>
              <p:nvPr/>
            </p:nvSpPr>
            <p:spPr bwMode="auto">
              <a:xfrm>
                <a:off x="4172" y="1670"/>
                <a:ext cx="84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508" name="Line 78"/>
            <p:cNvSpPr>
              <a:spLocks noChangeShapeType="1"/>
            </p:cNvSpPr>
            <p:nvPr/>
          </p:nvSpPr>
          <p:spPr bwMode="auto">
            <a:xfrm>
              <a:off x="4434" y="3096"/>
              <a:ext cx="84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09" name="Line 79"/>
            <p:cNvSpPr>
              <a:spLocks noChangeShapeType="1"/>
            </p:cNvSpPr>
            <p:nvPr/>
          </p:nvSpPr>
          <p:spPr bwMode="auto">
            <a:xfrm>
              <a:off x="4696" y="3096"/>
              <a:ext cx="83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10" name="Line 80"/>
            <p:cNvSpPr>
              <a:spLocks noChangeShapeType="1"/>
            </p:cNvSpPr>
            <p:nvPr/>
          </p:nvSpPr>
          <p:spPr bwMode="auto">
            <a:xfrm>
              <a:off x="4961" y="3096"/>
              <a:ext cx="8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11" name="Line 81"/>
            <p:cNvSpPr>
              <a:spLocks noChangeShapeType="1"/>
            </p:cNvSpPr>
            <p:nvPr/>
          </p:nvSpPr>
          <p:spPr bwMode="auto">
            <a:xfrm>
              <a:off x="5223" y="3096"/>
              <a:ext cx="83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12" name="Line 82"/>
            <p:cNvSpPr>
              <a:spLocks noChangeShapeType="1"/>
            </p:cNvSpPr>
            <p:nvPr/>
          </p:nvSpPr>
          <p:spPr bwMode="auto">
            <a:xfrm>
              <a:off x="5484" y="3096"/>
              <a:ext cx="84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515" name="Rectangle 83"/>
          <p:cNvSpPr>
            <a:spLocks noChangeArrowheads="1"/>
          </p:cNvSpPr>
          <p:nvPr/>
        </p:nvSpPr>
        <p:spPr bwMode="auto">
          <a:xfrm>
            <a:off x="508000" y="1050925"/>
            <a:ext cx="2128853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UFP/100mg</a:t>
            </a:r>
            <a:endParaRPr lang="fr-FR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17" name="Rectangle 85"/>
          <p:cNvSpPr>
            <a:spLocks noChangeArrowheads="1"/>
          </p:cNvSpPr>
          <p:nvPr/>
        </p:nvSpPr>
        <p:spPr bwMode="auto">
          <a:xfrm>
            <a:off x="1766888" y="5514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8518" name="Rectangle 86"/>
          <p:cNvSpPr>
            <a:spLocks noChangeArrowheads="1"/>
          </p:cNvSpPr>
          <p:nvPr/>
        </p:nvSpPr>
        <p:spPr bwMode="auto">
          <a:xfrm>
            <a:off x="2178050" y="5514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519" name="Rectangle 87"/>
          <p:cNvSpPr>
            <a:spLocks noChangeArrowheads="1"/>
          </p:cNvSpPr>
          <p:nvPr/>
        </p:nvSpPr>
        <p:spPr bwMode="auto">
          <a:xfrm>
            <a:off x="2592388" y="5514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520" name="Rectangle 88"/>
          <p:cNvSpPr>
            <a:spLocks noChangeArrowheads="1"/>
          </p:cNvSpPr>
          <p:nvPr/>
        </p:nvSpPr>
        <p:spPr bwMode="auto">
          <a:xfrm>
            <a:off x="3000375" y="5514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521" name="Rectangle 89"/>
          <p:cNvSpPr>
            <a:spLocks noChangeArrowheads="1"/>
          </p:cNvSpPr>
          <p:nvPr/>
        </p:nvSpPr>
        <p:spPr bwMode="auto">
          <a:xfrm>
            <a:off x="3414713" y="5514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522" name="Rectangle 90"/>
          <p:cNvSpPr>
            <a:spLocks noChangeArrowheads="1"/>
          </p:cNvSpPr>
          <p:nvPr/>
        </p:nvSpPr>
        <p:spPr bwMode="auto">
          <a:xfrm>
            <a:off x="3825875" y="5514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8523" name="Rectangle 91"/>
          <p:cNvSpPr>
            <a:spLocks noChangeArrowheads="1"/>
          </p:cNvSpPr>
          <p:nvPr/>
        </p:nvSpPr>
        <p:spPr bwMode="auto">
          <a:xfrm>
            <a:off x="4238625" y="5514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524" name="Rectangle 92"/>
          <p:cNvSpPr>
            <a:spLocks noChangeArrowheads="1"/>
          </p:cNvSpPr>
          <p:nvPr/>
        </p:nvSpPr>
        <p:spPr bwMode="auto">
          <a:xfrm>
            <a:off x="4649788" y="5514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5064125" y="5514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8526" name="Rectangle 94"/>
          <p:cNvSpPr>
            <a:spLocks noChangeArrowheads="1"/>
          </p:cNvSpPr>
          <p:nvPr/>
        </p:nvSpPr>
        <p:spPr bwMode="auto">
          <a:xfrm>
            <a:off x="5476875" y="55149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8527" name="Rectangle 95"/>
          <p:cNvSpPr>
            <a:spLocks noChangeArrowheads="1"/>
          </p:cNvSpPr>
          <p:nvPr/>
        </p:nvSpPr>
        <p:spPr bwMode="auto">
          <a:xfrm>
            <a:off x="5800725" y="5514975"/>
            <a:ext cx="412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8528" name="Rectangle 96"/>
          <p:cNvSpPr>
            <a:spLocks noChangeArrowheads="1"/>
          </p:cNvSpPr>
          <p:nvPr/>
        </p:nvSpPr>
        <p:spPr bwMode="auto">
          <a:xfrm>
            <a:off x="6211888" y="5514975"/>
            <a:ext cx="412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18529" name="Rectangle 97"/>
          <p:cNvSpPr>
            <a:spLocks noChangeArrowheads="1"/>
          </p:cNvSpPr>
          <p:nvPr/>
        </p:nvSpPr>
        <p:spPr bwMode="auto">
          <a:xfrm>
            <a:off x="6626225" y="5514975"/>
            <a:ext cx="412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8530" name="Rectangle 98"/>
          <p:cNvSpPr>
            <a:spLocks noChangeArrowheads="1"/>
          </p:cNvSpPr>
          <p:nvPr/>
        </p:nvSpPr>
        <p:spPr bwMode="auto">
          <a:xfrm>
            <a:off x="7038975" y="5514975"/>
            <a:ext cx="412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18531" name="Rectangle 99"/>
          <p:cNvSpPr>
            <a:spLocks noChangeArrowheads="1"/>
          </p:cNvSpPr>
          <p:nvPr/>
        </p:nvSpPr>
        <p:spPr bwMode="auto">
          <a:xfrm>
            <a:off x="7448550" y="5514975"/>
            <a:ext cx="412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sz="1800">
                <a:solidFill>
                  <a:srgbClr val="C00000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19463" name="Rectangle 100"/>
          <p:cNvSpPr>
            <a:spLocks noChangeArrowheads="1"/>
          </p:cNvSpPr>
          <p:nvPr/>
        </p:nvSpPr>
        <p:spPr bwMode="auto">
          <a:xfrm>
            <a:off x="4135438" y="5791200"/>
            <a:ext cx="971420" cy="42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fr-FR" sz="2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Giorni</a:t>
            </a:r>
            <a:endParaRPr lang="fr-FR" sz="2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4" name="Text Box 101"/>
          <p:cNvSpPr txBox="1">
            <a:spLocks noChangeArrowheads="1"/>
          </p:cNvSpPr>
          <p:nvPr/>
        </p:nvSpPr>
        <p:spPr bwMode="auto">
          <a:xfrm>
            <a:off x="1547664" y="208469"/>
            <a:ext cx="6431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RIESCREZIONE DOPO RIATTIVAZIONE</a:t>
            </a:r>
          </a:p>
        </p:txBody>
      </p:sp>
      <p:grpSp>
        <p:nvGrpSpPr>
          <p:cNvPr id="19465" name="Group 2"/>
          <p:cNvGrpSpPr>
            <a:grpSpLocks/>
          </p:cNvGrpSpPr>
          <p:nvPr/>
        </p:nvGrpSpPr>
        <p:grpSpPr bwMode="auto">
          <a:xfrm>
            <a:off x="1792288" y="5535613"/>
            <a:ext cx="6251575" cy="25400"/>
            <a:chOff x="1762" y="3096"/>
            <a:chExt cx="3938" cy="16"/>
          </a:xfrm>
        </p:grpSpPr>
        <p:sp>
          <p:nvSpPr>
            <p:cNvPr id="19466" name="Line 3"/>
            <p:cNvSpPr>
              <a:spLocks noChangeShapeType="1"/>
            </p:cNvSpPr>
            <p:nvPr/>
          </p:nvSpPr>
          <p:spPr bwMode="auto">
            <a:xfrm flipV="1">
              <a:off x="1762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67" name="Line 4"/>
            <p:cNvSpPr>
              <a:spLocks noChangeShapeType="1"/>
            </p:cNvSpPr>
            <p:nvPr/>
          </p:nvSpPr>
          <p:spPr bwMode="auto">
            <a:xfrm flipV="1">
              <a:off x="2024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68" name="Line 5"/>
            <p:cNvSpPr>
              <a:spLocks noChangeShapeType="1"/>
            </p:cNvSpPr>
            <p:nvPr/>
          </p:nvSpPr>
          <p:spPr bwMode="auto">
            <a:xfrm flipV="1">
              <a:off x="2286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69" name="Line 6"/>
            <p:cNvSpPr>
              <a:spLocks noChangeShapeType="1"/>
            </p:cNvSpPr>
            <p:nvPr/>
          </p:nvSpPr>
          <p:spPr bwMode="auto">
            <a:xfrm flipV="1">
              <a:off x="2551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0" name="Line 7"/>
            <p:cNvSpPr>
              <a:spLocks noChangeShapeType="1"/>
            </p:cNvSpPr>
            <p:nvPr/>
          </p:nvSpPr>
          <p:spPr bwMode="auto">
            <a:xfrm flipV="1">
              <a:off x="2812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1" name="Line 8"/>
            <p:cNvSpPr>
              <a:spLocks noChangeShapeType="1"/>
            </p:cNvSpPr>
            <p:nvPr/>
          </p:nvSpPr>
          <p:spPr bwMode="auto">
            <a:xfrm flipV="1">
              <a:off x="3074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2" name="Line 9"/>
            <p:cNvSpPr>
              <a:spLocks noChangeShapeType="1"/>
            </p:cNvSpPr>
            <p:nvPr/>
          </p:nvSpPr>
          <p:spPr bwMode="auto">
            <a:xfrm flipV="1">
              <a:off x="3338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3" name="Line 10"/>
            <p:cNvSpPr>
              <a:spLocks noChangeShapeType="1"/>
            </p:cNvSpPr>
            <p:nvPr/>
          </p:nvSpPr>
          <p:spPr bwMode="auto">
            <a:xfrm flipV="1">
              <a:off x="3600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4" name="Line 11"/>
            <p:cNvSpPr>
              <a:spLocks noChangeShapeType="1"/>
            </p:cNvSpPr>
            <p:nvPr/>
          </p:nvSpPr>
          <p:spPr bwMode="auto">
            <a:xfrm flipV="1">
              <a:off x="3863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5" name="Line 12"/>
            <p:cNvSpPr>
              <a:spLocks noChangeShapeType="1"/>
            </p:cNvSpPr>
            <p:nvPr/>
          </p:nvSpPr>
          <p:spPr bwMode="auto">
            <a:xfrm flipV="1">
              <a:off x="4126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6" name="Line 13"/>
            <p:cNvSpPr>
              <a:spLocks noChangeShapeType="1"/>
            </p:cNvSpPr>
            <p:nvPr/>
          </p:nvSpPr>
          <p:spPr bwMode="auto">
            <a:xfrm flipV="1">
              <a:off x="4388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7" name="Line 14"/>
            <p:cNvSpPr>
              <a:spLocks noChangeShapeType="1"/>
            </p:cNvSpPr>
            <p:nvPr/>
          </p:nvSpPr>
          <p:spPr bwMode="auto">
            <a:xfrm flipV="1">
              <a:off x="4650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8" name="Line 15"/>
            <p:cNvSpPr>
              <a:spLocks noChangeShapeType="1"/>
            </p:cNvSpPr>
            <p:nvPr/>
          </p:nvSpPr>
          <p:spPr bwMode="auto">
            <a:xfrm flipV="1">
              <a:off x="4915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9" name="Line 16"/>
            <p:cNvSpPr>
              <a:spLocks noChangeShapeType="1"/>
            </p:cNvSpPr>
            <p:nvPr/>
          </p:nvSpPr>
          <p:spPr bwMode="auto">
            <a:xfrm flipV="1">
              <a:off x="5177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0" name="Line 17"/>
            <p:cNvSpPr>
              <a:spLocks noChangeShapeType="1"/>
            </p:cNvSpPr>
            <p:nvPr/>
          </p:nvSpPr>
          <p:spPr bwMode="auto">
            <a:xfrm flipV="1">
              <a:off x="5438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1" name="Line 18"/>
            <p:cNvSpPr>
              <a:spLocks noChangeShapeType="1"/>
            </p:cNvSpPr>
            <p:nvPr/>
          </p:nvSpPr>
          <p:spPr bwMode="auto">
            <a:xfrm flipV="1">
              <a:off x="5700" y="3096"/>
              <a:ext cx="0" cy="1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2" name="Line 19"/>
            <p:cNvSpPr>
              <a:spLocks noChangeShapeType="1"/>
            </p:cNvSpPr>
            <p:nvPr/>
          </p:nvSpPr>
          <p:spPr bwMode="auto">
            <a:xfrm>
              <a:off x="1762" y="3096"/>
              <a:ext cx="3938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1266428" y="-54977"/>
            <a:ext cx="6855131" cy="6858000"/>
            <a:chOff x="1266428" y="-54977"/>
            <a:chExt cx="6855131" cy="6858000"/>
          </a:xfrm>
        </p:grpSpPr>
        <p:grpSp>
          <p:nvGrpSpPr>
            <p:cNvPr id="21506" name="Group 4100"/>
            <p:cNvGrpSpPr>
              <a:grpSpLocks/>
            </p:cNvGrpSpPr>
            <p:nvPr/>
          </p:nvGrpSpPr>
          <p:grpSpPr bwMode="auto">
            <a:xfrm>
              <a:off x="1404938" y="-54977"/>
              <a:ext cx="6508750" cy="6858000"/>
              <a:chOff x="874" y="0"/>
              <a:chExt cx="4100" cy="4320"/>
            </a:xfrm>
            <a:effectLst/>
          </p:grpSpPr>
          <p:pic>
            <p:nvPicPr>
              <p:cNvPr id="21528" name="Picture 4101" descr="03 fig viro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4" y="0"/>
                <a:ext cx="410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4102"/>
              <p:cNvSpPr>
                <a:spLocks noChangeArrowheads="1"/>
              </p:cNvSpPr>
              <p:nvPr/>
            </p:nvSpPr>
            <p:spPr bwMode="auto">
              <a:xfrm>
                <a:off x="912" y="192"/>
                <a:ext cx="14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2711" name="Text Box 4103"/>
            <p:cNvSpPr txBox="1">
              <a:spLocks noChangeArrowheads="1"/>
            </p:cNvSpPr>
            <p:nvPr/>
          </p:nvSpPr>
          <p:spPr bwMode="auto">
            <a:xfrm>
              <a:off x="1872547" y="44450"/>
              <a:ext cx="16095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>
                <a:defRPr/>
              </a:pPr>
              <a:r>
                <a:rPr lang="it-IT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Stimolo </a:t>
              </a:r>
            </a:p>
            <a:p>
              <a:pPr algn="ctr">
                <a:defRPr/>
              </a:pPr>
              <a:r>
                <a:rPr lang="it-IT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 riattivazione</a:t>
              </a:r>
            </a:p>
          </p:txBody>
        </p:sp>
        <p:sp>
          <p:nvSpPr>
            <p:cNvPr id="21508" name="Rectangle 4104"/>
            <p:cNvSpPr>
              <a:spLocks noChangeArrowheads="1"/>
            </p:cNvSpPr>
            <p:nvPr/>
          </p:nvSpPr>
          <p:spPr bwMode="auto">
            <a:xfrm>
              <a:off x="4038600" y="457200"/>
              <a:ext cx="1447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713" name="Text Box 4105"/>
            <p:cNvSpPr txBox="1">
              <a:spLocks noChangeArrowheads="1"/>
            </p:cNvSpPr>
            <p:nvPr/>
          </p:nvSpPr>
          <p:spPr bwMode="auto">
            <a:xfrm>
              <a:off x="4157580" y="554038"/>
              <a:ext cx="18226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80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Portatore latente</a:t>
              </a:r>
            </a:p>
          </p:txBody>
        </p:sp>
        <p:sp>
          <p:nvSpPr>
            <p:cNvPr id="21514" name="Rectangle 4110"/>
            <p:cNvSpPr>
              <a:spLocks noChangeArrowheads="1"/>
            </p:cNvSpPr>
            <p:nvPr/>
          </p:nvSpPr>
          <p:spPr bwMode="auto">
            <a:xfrm>
              <a:off x="1476375" y="3374023"/>
              <a:ext cx="1266825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516" name="Group 4112"/>
            <p:cNvGrpSpPr>
              <a:grpSpLocks/>
            </p:cNvGrpSpPr>
            <p:nvPr/>
          </p:nvGrpSpPr>
          <p:grpSpPr bwMode="auto">
            <a:xfrm>
              <a:off x="6562725" y="3449642"/>
              <a:ext cx="1322388" cy="392113"/>
              <a:chOff x="4134" y="2173"/>
              <a:chExt cx="1002" cy="247"/>
            </a:xfrm>
            <a:effectLst/>
          </p:grpSpPr>
          <p:sp>
            <p:nvSpPr>
              <p:cNvPr id="21526" name="Rectangle 4113"/>
              <p:cNvSpPr>
                <a:spLocks noChangeArrowheads="1"/>
              </p:cNvSpPr>
              <p:nvPr/>
            </p:nvSpPr>
            <p:spPr bwMode="auto">
              <a:xfrm>
                <a:off x="4272" y="2173"/>
                <a:ext cx="864" cy="2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527" name="Rectangle 4114"/>
              <p:cNvSpPr>
                <a:spLocks noChangeArrowheads="1"/>
              </p:cNvSpPr>
              <p:nvPr/>
            </p:nvSpPr>
            <p:spPr bwMode="auto">
              <a:xfrm>
                <a:off x="4134" y="2207"/>
                <a:ext cx="140" cy="2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330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518" name="Rectangle 4116"/>
            <p:cNvSpPr>
              <a:spLocks noChangeArrowheads="1"/>
            </p:cNvSpPr>
            <p:nvPr/>
          </p:nvSpPr>
          <p:spPr bwMode="auto">
            <a:xfrm>
              <a:off x="4191000" y="4288423"/>
              <a:ext cx="184731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20" name="Rectangle 4118"/>
            <p:cNvSpPr>
              <a:spLocks noChangeArrowheads="1"/>
            </p:cNvSpPr>
            <p:nvPr/>
          </p:nvSpPr>
          <p:spPr bwMode="auto">
            <a:xfrm>
              <a:off x="5616575" y="4288423"/>
              <a:ext cx="184731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22" name="Rectangle 4120"/>
            <p:cNvSpPr>
              <a:spLocks noChangeArrowheads="1"/>
            </p:cNvSpPr>
            <p:nvPr/>
          </p:nvSpPr>
          <p:spPr bwMode="auto">
            <a:xfrm>
              <a:off x="6172200" y="5736223"/>
              <a:ext cx="184731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24" name="Rectangle 4123"/>
            <p:cNvSpPr>
              <a:spLocks noChangeArrowheads="1"/>
            </p:cNvSpPr>
            <p:nvPr/>
          </p:nvSpPr>
          <p:spPr bwMode="auto">
            <a:xfrm>
              <a:off x="1447800" y="5469523"/>
              <a:ext cx="17526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1619672" y="1268413"/>
              <a:ext cx="1580728" cy="577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715" name="Text Box 4107"/>
            <p:cNvSpPr txBox="1">
              <a:spLocks noChangeArrowheads="1"/>
            </p:cNvSpPr>
            <p:nvPr/>
          </p:nvSpPr>
          <p:spPr bwMode="auto">
            <a:xfrm>
              <a:off x="1574260" y="1328737"/>
              <a:ext cx="165513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Risposta </a:t>
              </a:r>
              <a:r>
                <a:rPr lang="it-IT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immune</a:t>
              </a:r>
            </a:p>
            <a:p>
              <a:pPr algn="ctr">
                <a:defRPr/>
              </a:pPr>
              <a:r>
                <a:rPr lang="it-IT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specifica </a:t>
              </a: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debole</a:t>
              </a:r>
            </a:p>
          </p:txBody>
        </p:sp>
        <p:sp>
          <p:nvSpPr>
            <p:cNvPr id="4" name="Rettangolo 3"/>
            <p:cNvSpPr/>
            <p:nvPr/>
          </p:nvSpPr>
          <p:spPr>
            <a:xfrm>
              <a:off x="6264565" y="1328737"/>
              <a:ext cx="1835827" cy="581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717" name="Text Box 4109"/>
            <p:cNvSpPr txBox="1">
              <a:spLocks noChangeArrowheads="1"/>
            </p:cNvSpPr>
            <p:nvPr/>
          </p:nvSpPr>
          <p:spPr bwMode="auto">
            <a:xfrm>
              <a:off x="6419939" y="1193219"/>
              <a:ext cx="17016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Risposta immune </a:t>
              </a:r>
            </a:p>
            <a:p>
              <a:pPr algn="ctr"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specifica elevata</a:t>
              </a:r>
            </a:p>
          </p:txBody>
        </p:sp>
        <p:sp>
          <p:nvSpPr>
            <p:cNvPr id="5" name="Rettangolo 4"/>
            <p:cNvSpPr/>
            <p:nvPr/>
          </p:nvSpPr>
          <p:spPr>
            <a:xfrm>
              <a:off x="6854825" y="3213100"/>
              <a:ext cx="813519" cy="405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723" name="Text Box 4115"/>
            <p:cNvSpPr txBox="1">
              <a:spLocks noChangeArrowheads="1"/>
            </p:cNvSpPr>
            <p:nvPr/>
          </p:nvSpPr>
          <p:spPr bwMode="auto">
            <a:xfrm>
              <a:off x="6744598" y="2943230"/>
              <a:ext cx="12062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Mancata</a:t>
              </a:r>
            </a:p>
            <a:p>
              <a:pPr algn="ctr">
                <a:defRPr/>
              </a:pPr>
              <a:r>
                <a:rPr lang="it-IT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riescrezione</a:t>
              </a:r>
              <a:endPara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5616574" y="3962400"/>
              <a:ext cx="1425575" cy="899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727" name="Text Box 4119"/>
            <p:cNvSpPr txBox="1">
              <a:spLocks noChangeArrowheads="1"/>
            </p:cNvSpPr>
            <p:nvPr/>
          </p:nvSpPr>
          <p:spPr bwMode="auto">
            <a:xfrm>
              <a:off x="5600198" y="3970546"/>
              <a:ext cx="16599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Mancata </a:t>
              </a:r>
            </a:p>
            <a:p>
              <a:pPr algn="ctr"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risposta immune </a:t>
              </a:r>
            </a:p>
            <a:p>
              <a:pPr algn="ctr"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secondaria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6172200" y="5469523"/>
              <a:ext cx="1640160" cy="605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729" name="Text Box 4121"/>
            <p:cNvSpPr txBox="1">
              <a:spLocks noChangeArrowheads="1"/>
            </p:cNvSpPr>
            <p:nvPr/>
          </p:nvSpPr>
          <p:spPr bwMode="auto">
            <a:xfrm>
              <a:off x="6153242" y="5773482"/>
              <a:ext cx="18226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Portatore latente</a:t>
              </a:r>
            </a:p>
          </p:txBody>
        </p:sp>
        <p:sp>
          <p:nvSpPr>
            <p:cNvPr id="8" name="Rettangolo 7"/>
            <p:cNvSpPr/>
            <p:nvPr/>
          </p:nvSpPr>
          <p:spPr>
            <a:xfrm>
              <a:off x="4191000" y="4016376"/>
              <a:ext cx="1205527" cy="75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725" name="Text Box 4117"/>
            <p:cNvSpPr txBox="1">
              <a:spLocks noChangeArrowheads="1"/>
            </p:cNvSpPr>
            <p:nvPr/>
          </p:nvSpPr>
          <p:spPr bwMode="auto">
            <a:xfrm>
              <a:off x="3833903" y="3935708"/>
              <a:ext cx="17016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Risposta immune </a:t>
              </a:r>
            </a:p>
            <a:p>
              <a:pPr algn="ctr"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secondaria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1619672" y="5097463"/>
              <a:ext cx="1580728" cy="63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732" name="Rectangle 4124"/>
            <p:cNvSpPr>
              <a:spLocks noChangeArrowheads="1"/>
            </p:cNvSpPr>
            <p:nvPr/>
          </p:nvSpPr>
          <p:spPr bwMode="auto">
            <a:xfrm>
              <a:off x="1266428" y="4977080"/>
              <a:ext cx="21153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Trasmissione silente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bovini vicini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387476" y="3088823"/>
              <a:ext cx="1355724" cy="454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719" name="Text Box 4111"/>
            <p:cNvSpPr txBox="1">
              <a:spLocks noChangeArrowheads="1"/>
            </p:cNvSpPr>
            <p:nvPr/>
          </p:nvSpPr>
          <p:spPr bwMode="auto">
            <a:xfrm>
              <a:off x="1610420" y="3063778"/>
              <a:ext cx="12479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Riescrezione</a:t>
              </a:r>
              <a:endPara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it-IT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nasale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7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06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5590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33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495300" y="139700"/>
            <a:ext cx="8226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Portatori</a:t>
            </a: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latenti</a:t>
            </a: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diffusione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dell’infezione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534" name="Picture 8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330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16731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4017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3557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2752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4362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4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94786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13531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6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1525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7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330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8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13531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9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022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0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474503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1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554990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2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1143000"/>
            <a:ext cx="11652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3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194786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4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2752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5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557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6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362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92296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8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11810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3" name="AutoShape 29"/>
          <p:cNvSpPr>
            <a:spLocks noChangeArrowheads="1"/>
          </p:cNvSpPr>
          <p:nvPr/>
        </p:nvSpPr>
        <p:spPr bwMode="auto">
          <a:xfrm rot="10800000">
            <a:off x="134938" y="4221163"/>
            <a:ext cx="2349500" cy="1871662"/>
          </a:xfrm>
          <a:prstGeom prst="wedgeRoundRectCallout">
            <a:avLst>
              <a:gd name="adj1" fmla="val -6690"/>
              <a:gd name="adj2" fmla="val 69505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it-IT" sz="2400" b="0">
              <a:solidFill>
                <a:srgbClr val="FF9900"/>
              </a:solidFill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338830" y="4365625"/>
            <a:ext cx="208052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Riattivazione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sperimentale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desametasone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0" hangingPunct="0">
              <a:defRPr/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stress</a:t>
            </a:r>
            <a:endParaRPr lang="fr-FR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7" name="Text Box 31"/>
          <p:cNvSpPr txBox="1">
            <a:spLocks noChangeArrowheads="1"/>
          </p:cNvSpPr>
          <p:nvPr/>
        </p:nvSpPr>
        <p:spPr bwMode="auto">
          <a:xfrm>
            <a:off x="495300" y="2039938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603B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603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8" name="Text Box 32"/>
          <p:cNvSpPr txBox="1">
            <a:spLocks noChangeArrowheads="1"/>
          </p:cNvSpPr>
          <p:nvPr/>
        </p:nvSpPr>
        <p:spPr bwMode="auto">
          <a:xfrm>
            <a:off x="887413" y="271145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603B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603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9" name="Text Box 33"/>
          <p:cNvSpPr txBox="1">
            <a:spLocks noChangeArrowheads="1"/>
          </p:cNvSpPr>
          <p:nvPr/>
        </p:nvSpPr>
        <p:spPr bwMode="auto">
          <a:xfrm>
            <a:off x="1279525" y="3230563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603B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603B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 animBg="1" autoUpdateAnimBg="0"/>
      <p:bldP spid="2153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3" name="AutoShape 131"/>
          <p:cNvSpPr>
            <a:spLocks noChangeArrowheads="1"/>
          </p:cNvSpPr>
          <p:nvPr/>
        </p:nvSpPr>
        <p:spPr bwMode="auto">
          <a:xfrm>
            <a:off x="2057400" y="1371600"/>
            <a:ext cx="2514600" cy="762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23555" name="Picture 2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330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16731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4017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3557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2752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4362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94786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9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13531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0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1525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1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330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2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13531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3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022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4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474503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5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554990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6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114300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7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194786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8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2752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9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557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0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362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1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92296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2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11810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3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06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4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5590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25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33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495300" y="2039938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0" name="Text Box 27"/>
          <p:cNvSpPr txBox="1">
            <a:spLocks noChangeArrowheads="1"/>
          </p:cNvSpPr>
          <p:nvPr/>
        </p:nvSpPr>
        <p:spPr bwMode="auto">
          <a:xfrm>
            <a:off x="887413" y="271145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1" name="Text Box 28"/>
          <p:cNvSpPr txBox="1">
            <a:spLocks noChangeArrowheads="1"/>
          </p:cNvSpPr>
          <p:nvPr/>
        </p:nvSpPr>
        <p:spPr bwMode="auto">
          <a:xfrm>
            <a:off x="1279525" y="3230563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82" name="Group 30"/>
          <p:cNvGrpSpPr>
            <a:grpSpLocks/>
          </p:cNvGrpSpPr>
          <p:nvPr/>
        </p:nvGrpSpPr>
        <p:grpSpPr bwMode="auto">
          <a:xfrm>
            <a:off x="2362200" y="2232025"/>
            <a:ext cx="263525" cy="327025"/>
            <a:chOff x="1338" y="2105"/>
            <a:chExt cx="186" cy="206"/>
          </a:xfrm>
        </p:grpSpPr>
        <p:sp>
          <p:nvSpPr>
            <p:cNvPr id="24647" name="Freeform 31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48" name="Freeform 32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49" name="Freeform 33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50" name="Freeform 34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51" name="Freeform 35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52" name="Freeform 36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53" name="Freeform 37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54" name="Freeform 38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55" name="Freeform 39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56" name="Freeform 40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57" name="Oval 41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58" name="Oval 42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59" name="Oval 43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60" name="Oval 44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61" name="Oval 45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62" name="Oval 46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63" name="Oval 47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64" name="Oval 48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65" name="Oval 49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66" name="Oval 50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67" name="Oval 51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68" name="Oval 52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69" name="Oval 53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70" name="Oval 54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71" name="Oval 55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72" name="Oval 56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73" name="Oval 57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74" name="Oval 58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75" name="Oval 59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76" name="Oval 60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77" name="Oval 61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78" name="Oval 62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79" name="Oval 63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80" name="Oval 64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81" name="Oval 65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82" name="Oval 66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83" name="Oval 67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84" name="Oval 68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85" name="Oval 69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86" name="Oval 70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87" name="Oval 71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88" name="Oval 72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89" name="Oval 73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90" name="Oval 74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91" name="Oval 75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92" name="Oval 76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93" name="Oval 77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94" name="Oval 78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95" name="Oval 79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96" name="Oval 80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97" name="Oval 81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98" name="Oval 82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99" name="Oval 83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700" name="Oval 84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701" name="Oval 85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702" name="Line 86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703" name="Line 87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704" name="Line 88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83" name="Group 89"/>
          <p:cNvGrpSpPr>
            <a:grpSpLocks/>
          </p:cNvGrpSpPr>
          <p:nvPr/>
        </p:nvGrpSpPr>
        <p:grpSpPr bwMode="auto">
          <a:xfrm>
            <a:off x="2782888" y="2503488"/>
            <a:ext cx="263525" cy="327025"/>
            <a:chOff x="1338" y="2105"/>
            <a:chExt cx="186" cy="206"/>
          </a:xfrm>
        </p:grpSpPr>
        <p:sp>
          <p:nvSpPr>
            <p:cNvPr id="24589" name="Freeform 90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0" name="Freeform 91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1" name="Freeform 92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2" name="Freeform 93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3" name="Freeform 94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4" name="Freeform 95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5" name="Freeform 96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6" name="Freeform 97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7" name="Freeform 98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8" name="Freeform 99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9" name="Oval 100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00" name="Oval 101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01" name="Oval 102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02" name="Oval 103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03" name="Oval 104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04" name="Oval 105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05" name="Oval 106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06" name="Oval 107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07" name="Oval 108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08" name="Oval 109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09" name="Oval 110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10" name="Oval 111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11" name="Oval 112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12" name="Oval 113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13" name="Oval 114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14" name="Oval 115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15" name="Oval 116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16" name="Oval 117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17" name="Oval 118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18" name="Oval 119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19" name="Oval 120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20" name="Oval 121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21" name="Oval 122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22" name="Oval 123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23" name="Oval 124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24" name="Oval 125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25" name="Oval 126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26" name="Oval 127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27" name="Oval 128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28" name="Oval 129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29" name="Oval 130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30" name="Oval 131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31" name="Oval 132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32" name="Oval 133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33" name="Oval 134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34" name="Oval 135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35" name="Oval 136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36" name="Oval 137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37" name="Oval 138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38" name="Oval 139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39" name="Oval 140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40" name="Oval 141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41" name="Oval 142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42" name="Oval 143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43" name="Oval 144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644" name="Line 145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45" name="Line 146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46" name="Line 147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84" name="Group 148"/>
          <p:cNvGrpSpPr>
            <a:grpSpLocks/>
          </p:cNvGrpSpPr>
          <p:nvPr/>
        </p:nvGrpSpPr>
        <p:grpSpPr bwMode="auto">
          <a:xfrm>
            <a:off x="2535238" y="2198688"/>
            <a:ext cx="263525" cy="327025"/>
            <a:chOff x="1338" y="2105"/>
            <a:chExt cx="186" cy="206"/>
          </a:xfrm>
        </p:grpSpPr>
        <p:sp>
          <p:nvSpPr>
            <p:cNvPr id="24531" name="Freeform 149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32" name="Freeform 150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33" name="Freeform 151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34" name="Freeform 152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35" name="Freeform 153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36" name="Freeform 154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37" name="Freeform 155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38" name="Freeform 156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39" name="Freeform 157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40" name="Freeform 158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41" name="Oval 159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42" name="Oval 160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43" name="Oval 161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44" name="Oval 162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45" name="Oval 163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46" name="Oval 164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47" name="Oval 165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48" name="Oval 166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49" name="Oval 167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50" name="Oval 168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51" name="Oval 169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52" name="Oval 170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53" name="Oval 171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54" name="Oval 172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55" name="Oval 173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56" name="Oval 174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57" name="Oval 175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58" name="Oval 176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59" name="Oval 177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60" name="Oval 178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61" name="Oval 179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62" name="Oval 180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63" name="Oval 181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64" name="Oval 182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65" name="Oval 183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66" name="Oval 184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67" name="Oval 185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68" name="Oval 186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69" name="Oval 187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70" name="Oval 188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71" name="Oval 189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72" name="Oval 190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73" name="Oval 191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74" name="Oval 192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75" name="Oval 193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76" name="Oval 194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77" name="Oval 195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78" name="Oval 196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79" name="Oval 197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80" name="Oval 198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81" name="Oval 199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82" name="Oval 200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83" name="Oval 201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84" name="Oval 202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85" name="Oval 203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86" name="Line 204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7" name="Line 205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8" name="Line 206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85" name="Group 207"/>
          <p:cNvGrpSpPr>
            <a:grpSpLocks/>
          </p:cNvGrpSpPr>
          <p:nvPr/>
        </p:nvGrpSpPr>
        <p:grpSpPr bwMode="auto">
          <a:xfrm>
            <a:off x="2649538" y="3036888"/>
            <a:ext cx="263525" cy="327025"/>
            <a:chOff x="1338" y="2105"/>
            <a:chExt cx="186" cy="206"/>
          </a:xfrm>
        </p:grpSpPr>
        <p:sp>
          <p:nvSpPr>
            <p:cNvPr id="24473" name="Freeform 208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74" name="Freeform 209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75" name="Freeform 210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76" name="Freeform 211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77" name="Freeform 212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78" name="Freeform 213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79" name="Freeform 214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80" name="Freeform 215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81" name="Freeform 216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82" name="Freeform 217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83" name="Oval 218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84" name="Oval 219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85" name="Oval 220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86" name="Oval 221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87" name="Oval 222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88" name="Oval 223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89" name="Oval 224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90" name="Oval 225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91" name="Oval 226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92" name="Oval 227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93" name="Oval 228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94" name="Oval 229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95" name="Oval 230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96" name="Oval 231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97" name="Oval 232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98" name="Oval 233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99" name="Oval 234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00" name="Oval 235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01" name="Oval 236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02" name="Oval 237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03" name="Oval 238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04" name="Oval 239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05" name="Oval 240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06" name="Oval 241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07" name="Oval 242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08" name="Oval 243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09" name="Oval 244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10" name="Oval 245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11" name="Oval 246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12" name="Oval 247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13" name="Oval 248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14" name="Oval 249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15" name="Oval 250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16" name="Oval 251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17" name="Oval 252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18" name="Oval 253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19" name="Oval 254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20" name="Oval 255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21" name="Oval 256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22" name="Oval 257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23" name="Oval 258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24" name="Oval 259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25" name="Oval 260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26" name="Oval 261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27" name="Oval 262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528" name="Line 263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29" name="Line 264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30" name="Line 265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86" name="Group 266"/>
          <p:cNvGrpSpPr>
            <a:grpSpLocks/>
          </p:cNvGrpSpPr>
          <p:nvPr/>
        </p:nvGrpSpPr>
        <p:grpSpPr bwMode="auto">
          <a:xfrm>
            <a:off x="2403475" y="2647950"/>
            <a:ext cx="263525" cy="327025"/>
            <a:chOff x="1338" y="2105"/>
            <a:chExt cx="186" cy="206"/>
          </a:xfrm>
        </p:grpSpPr>
        <p:sp>
          <p:nvSpPr>
            <p:cNvPr id="24415" name="Freeform 267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16" name="Freeform 268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17" name="Freeform 269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18" name="Freeform 270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19" name="Freeform 271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20" name="Freeform 272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21" name="Freeform 273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22" name="Freeform 274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23" name="Freeform 275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24" name="Freeform 276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25" name="Oval 277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26" name="Oval 278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27" name="Oval 279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28" name="Oval 280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29" name="Oval 281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30" name="Oval 282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31" name="Oval 283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32" name="Oval 284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33" name="Oval 285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34" name="Oval 286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35" name="Oval 287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36" name="Oval 288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37" name="Oval 289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38" name="Oval 290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39" name="Oval 291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40" name="Oval 292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41" name="Oval 293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42" name="Oval 294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43" name="Oval 295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44" name="Oval 296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45" name="Oval 297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46" name="Oval 298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47" name="Oval 299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48" name="Oval 300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49" name="Oval 301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50" name="Oval 302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51" name="Oval 303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52" name="Oval 304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53" name="Oval 305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54" name="Oval 306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55" name="Oval 307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56" name="Oval 308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57" name="Oval 309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58" name="Oval 310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59" name="Oval 311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60" name="Oval 312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61" name="Oval 313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62" name="Oval 314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63" name="Oval 315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64" name="Oval 316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65" name="Oval 317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66" name="Oval 318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67" name="Oval 319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68" name="Oval 320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69" name="Oval 321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70" name="Line 322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471" name="Line 323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472" name="Line 324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87" name="Group 325"/>
          <p:cNvGrpSpPr>
            <a:grpSpLocks/>
          </p:cNvGrpSpPr>
          <p:nvPr/>
        </p:nvGrpSpPr>
        <p:grpSpPr bwMode="auto">
          <a:xfrm>
            <a:off x="2649538" y="2711450"/>
            <a:ext cx="263525" cy="327025"/>
            <a:chOff x="1338" y="2105"/>
            <a:chExt cx="186" cy="206"/>
          </a:xfrm>
        </p:grpSpPr>
        <p:sp>
          <p:nvSpPr>
            <p:cNvPr id="24357" name="Freeform 326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58" name="Freeform 327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59" name="Freeform 328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60" name="Freeform 329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61" name="Freeform 330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62" name="Freeform 331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63" name="Freeform 332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64" name="Freeform 333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65" name="Freeform 334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66" name="Freeform 335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67" name="Oval 336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68" name="Oval 337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69" name="Oval 338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70" name="Oval 339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71" name="Oval 340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72" name="Oval 341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73" name="Oval 342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74" name="Oval 343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75" name="Oval 344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76" name="Oval 345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77" name="Oval 346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78" name="Oval 347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79" name="Oval 348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80" name="Oval 349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81" name="Oval 350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82" name="Oval 351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83" name="Oval 352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84" name="Oval 353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85" name="Oval 354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86" name="Oval 355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87" name="Oval 356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88" name="Oval 357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89" name="Oval 358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90" name="Oval 359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91" name="Oval 360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92" name="Oval 361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93" name="Oval 362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94" name="Oval 363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95" name="Oval 364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96" name="Oval 365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97" name="Oval 366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98" name="Oval 367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99" name="Oval 368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00" name="Oval 369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01" name="Oval 370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02" name="Oval 371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03" name="Oval 372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04" name="Oval 373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05" name="Oval 374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06" name="Oval 375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07" name="Oval 376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08" name="Oval 377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09" name="Oval 378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10" name="Oval 379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11" name="Oval 380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412" name="Line 381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413" name="Line 382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414" name="Line 383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88" name="Group 384"/>
          <p:cNvGrpSpPr>
            <a:grpSpLocks/>
          </p:cNvGrpSpPr>
          <p:nvPr/>
        </p:nvGrpSpPr>
        <p:grpSpPr bwMode="auto">
          <a:xfrm>
            <a:off x="2854325" y="2254250"/>
            <a:ext cx="263525" cy="327025"/>
            <a:chOff x="1338" y="2105"/>
            <a:chExt cx="186" cy="206"/>
          </a:xfrm>
        </p:grpSpPr>
        <p:sp>
          <p:nvSpPr>
            <p:cNvPr id="24299" name="Freeform 385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00" name="Freeform 386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01" name="Freeform 387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02" name="Freeform 388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03" name="Freeform 389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04" name="Freeform 390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05" name="Freeform 391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06" name="Freeform 392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07" name="Freeform 393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08" name="Freeform 394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09" name="Oval 395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10" name="Oval 396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11" name="Oval 397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12" name="Oval 398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13" name="Oval 399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14" name="Oval 400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15" name="Oval 401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16" name="Oval 402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17" name="Oval 403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18" name="Oval 404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19" name="Oval 405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20" name="Oval 406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21" name="Oval 407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22" name="Oval 408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23" name="Oval 409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24" name="Oval 410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25" name="Oval 411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26" name="Oval 412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27" name="Oval 413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28" name="Oval 414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29" name="Oval 415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30" name="Oval 416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31" name="Oval 417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32" name="Oval 418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33" name="Oval 419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34" name="Oval 420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35" name="Oval 421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36" name="Oval 422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37" name="Oval 423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38" name="Oval 424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39" name="Oval 425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40" name="Oval 426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41" name="Oval 427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42" name="Oval 428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43" name="Oval 429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44" name="Oval 430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45" name="Oval 431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46" name="Oval 432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47" name="Oval 433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48" name="Oval 434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49" name="Oval 435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50" name="Oval 436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51" name="Oval 437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52" name="Oval 438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53" name="Oval 439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354" name="Line 440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355" name="Line 441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356" name="Line 442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89" name="Group 443"/>
          <p:cNvGrpSpPr>
            <a:grpSpLocks/>
          </p:cNvGrpSpPr>
          <p:nvPr/>
        </p:nvGrpSpPr>
        <p:grpSpPr bwMode="auto">
          <a:xfrm>
            <a:off x="2649538" y="1990725"/>
            <a:ext cx="263525" cy="327025"/>
            <a:chOff x="1338" y="2105"/>
            <a:chExt cx="186" cy="206"/>
          </a:xfrm>
        </p:grpSpPr>
        <p:sp>
          <p:nvSpPr>
            <p:cNvPr id="24241" name="Freeform 444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42" name="Freeform 445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43" name="Freeform 446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44" name="Freeform 447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45" name="Freeform 448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46" name="Freeform 449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47" name="Freeform 450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48" name="Freeform 451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49" name="Freeform 452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50" name="Freeform 453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51" name="Oval 454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52" name="Oval 455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53" name="Oval 456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54" name="Oval 457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55" name="Oval 458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56" name="Oval 459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57" name="Oval 460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58" name="Oval 461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59" name="Oval 462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60" name="Oval 463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61" name="Oval 464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62" name="Oval 465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63" name="Oval 466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64" name="Oval 467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65" name="Oval 468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66" name="Oval 469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67" name="Oval 470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68" name="Oval 471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69" name="Oval 472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70" name="Oval 473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71" name="Oval 474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72" name="Oval 475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73" name="Oval 476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74" name="Oval 477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75" name="Oval 478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76" name="Oval 479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77" name="Oval 480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78" name="Oval 481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79" name="Oval 482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80" name="Oval 483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81" name="Oval 484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82" name="Oval 485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83" name="Oval 486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84" name="Oval 487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85" name="Oval 488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86" name="Oval 489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87" name="Oval 490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88" name="Oval 491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89" name="Oval 492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90" name="Oval 493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91" name="Oval 494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92" name="Oval 495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93" name="Oval 496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94" name="Oval 497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95" name="Oval 498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96" name="Line 499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297" name="Line 500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298" name="Line 501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90" name="Group 502"/>
          <p:cNvGrpSpPr>
            <a:grpSpLocks/>
          </p:cNvGrpSpPr>
          <p:nvPr/>
        </p:nvGrpSpPr>
        <p:grpSpPr bwMode="auto">
          <a:xfrm>
            <a:off x="1697038" y="1951038"/>
            <a:ext cx="263525" cy="327025"/>
            <a:chOff x="1338" y="2105"/>
            <a:chExt cx="186" cy="206"/>
          </a:xfrm>
        </p:grpSpPr>
        <p:sp>
          <p:nvSpPr>
            <p:cNvPr id="24183" name="Freeform 503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84" name="Freeform 504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85" name="Freeform 505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86" name="Freeform 506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87" name="Freeform 507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88" name="Freeform 508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89" name="Freeform 509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90" name="Freeform 510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91" name="Freeform 511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92" name="Freeform 512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93" name="Oval 513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94" name="Oval 514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95" name="Oval 515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96" name="Oval 516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97" name="Oval 517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98" name="Oval 518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99" name="Oval 519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00" name="Oval 520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01" name="Oval 521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02" name="Oval 522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03" name="Oval 523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04" name="Oval 524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05" name="Oval 525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06" name="Oval 526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07" name="Oval 527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08" name="Oval 528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09" name="Oval 529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10" name="Oval 530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11" name="Oval 531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12" name="Oval 532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13" name="Oval 533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14" name="Oval 534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15" name="Oval 535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16" name="Oval 536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17" name="Oval 537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18" name="Oval 538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19" name="Oval 539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20" name="Oval 540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21" name="Oval 541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22" name="Oval 542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23" name="Oval 543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24" name="Oval 544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25" name="Oval 545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26" name="Oval 546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27" name="Oval 547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28" name="Oval 548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29" name="Oval 549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30" name="Oval 550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31" name="Oval 551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32" name="Oval 552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33" name="Oval 553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34" name="Oval 554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35" name="Oval 555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36" name="Oval 556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37" name="Oval 557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238" name="Line 558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239" name="Line 559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240" name="Line 560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91" name="Group 561"/>
          <p:cNvGrpSpPr>
            <a:grpSpLocks/>
          </p:cNvGrpSpPr>
          <p:nvPr/>
        </p:nvGrpSpPr>
        <p:grpSpPr bwMode="auto">
          <a:xfrm>
            <a:off x="2135188" y="2065338"/>
            <a:ext cx="263525" cy="327025"/>
            <a:chOff x="1338" y="2105"/>
            <a:chExt cx="186" cy="206"/>
          </a:xfrm>
        </p:grpSpPr>
        <p:sp>
          <p:nvSpPr>
            <p:cNvPr id="24125" name="Freeform 562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26" name="Freeform 563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27" name="Freeform 564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28" name="Freeform 565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29" name="Freeform 566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30" name="Freeform 567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31" name="Freeform 568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32" name="Freeform 569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33" name="Freeform 570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34" name="Freeform 571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35" name="Oval 572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36" name="Oval 573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37" name="Oval 574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38" name="Oval 575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39" name="Oval 576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40" name="Oval 577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41" name="Oval 578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42" name="Oval 579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43" name="Oval 580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44" name="Oval 581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45" name="Oval 582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46" name="Oval 583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47" name="Oval 584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48" name="Oval 585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49" name="Oval 586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50" name="Oval 587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51" name="Oval 588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52" name="Oval 589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53" name="Oval 590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54" name="Oval 591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55" name="Oval 592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56" name="Oval 593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57" name="Oval 594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58" name="Oval 595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59" name="Oval 596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60" name="Oval 597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61" name="Oval 598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62" name="Oval 599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63" name="Oval 600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64" name="Oval 601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65" name="Oval 602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66" name="Oval 603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67" name="Oval 604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68" name="Oval 605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69" name="Oval 606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70" name="Oval 607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71" name="Oval 608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72" name="Oval 609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73" name="Oval 610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74" name="Oval 611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75" name="Oval 612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76" name="Oval 613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77" name="Oval 614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78" name="Oval 615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79" name="Oval 616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80" name="Line 617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181" name="Line 618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182" name="Line 619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92" name="Group 620"/>
          <p:cNvGrpSpPr>
            <a:grpSpLocks/>
          </p:cNvGrpSpPr>
          <p:nvPr/>
        </p:nvGrpSpPr>
        <p:grpSpPr bwMode="auto">
          <a:xfrm>
            <a:off x="1870075" y="2122488"/>
            <a:ext cx="263525" cy="327025"/>
            <a:chOff x="1338" y="2105"/>
            <a:chExt cx="186" cy="206"/>
          </a:xfrm>
        </p:grpSpPr>
        <p:sp>
          <p:nvSpPr>
            <p:cNvPr id="24067" name="Freeform 621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68" name="Freeform 622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69" name="Freeform 623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70" name="Freeform 624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71" name="Freeform 625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72" name="Freeform 626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73" name="Freeform 627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74" name="Freeform 628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75" name="Freeform 629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76" name="Freeform 630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77" name="Oval 631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78" name="Oval 632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79" name="Oval 633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80" name="Oval 634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81" name="Oval 635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82" name="Oval 636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83" name="Oval 637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84" name="Oval 638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85" name="Oval 639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86" name="Oval 640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87" name="Oval 641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88" name="Oval 642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89" name="Oval 643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90" name="Oval 644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91" name="Oval 645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92" name="Oval 646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93" name="Oval 647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94" name="Oval 648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95" name="Oval 649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96" name="Oval 650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97" name="Oval 651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98" name="Oval 652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99" name="Oval 653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00" name="Oval 654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01" name="Oval 655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02" name="Oval 656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03" name="Oval 657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04" name="Oval 658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05" name="Oval 659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06" name="Oval 660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07" name="Oval 661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08" name="Oval 662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09" name="Oval 663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10" name="Oval 664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11" name="Oval 665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12" name="Oval 666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13" name="Oval 667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14" name="Oval 668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15" name="Oval 669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16" name="Oval 670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17" name="Oval 671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18" name="Oval 672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19" name="Oval 673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20" name="Oval 674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21" name="Oval 675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122" name="Line 676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123" name="Line 677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124" name="Line 678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93" name="Group 679"/>
          <p:cNvGrpSpPr>
            <a:grpSpLocks/>
          </p:cNvGrpSpPr>
          <p:nvPr/>
        </p:nvGrpSpPr>
        <p:grpSpPr bwMode="auto">
          <a:xfrm>
            <a:off x="1773238" y="2617788"/>
            <a:ext cx="263525" cy="327025"/>
            <a:chOff x="1338" y="2105"/>
            <a:chExt cx="186" cy="206"/>
          </a:xfrm>
        </p:grpSpPr>
        <p:sp>
          <p:nvSpPr>
            <p:cNvPr id="24009" name="Freeform 680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10" name="Freeform 681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11" name="Freeform 682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12" name="Freeform 683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13" name="Freeform 684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14" name="Freeform 685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15" name="Freeform 686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16" name="Freeform 687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17" name="Freeform 688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18" name="Freeform 689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19" name="Oval 690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20" name="Oval 691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21" name="Oval 692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22" name="Oval 693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23" name="Oval 694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24" name="Oval 695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25" name="Oval 696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26" name="Oval 697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27" name="Oval 698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28" name="Oval 699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29" name="Oval 700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30" name="Oval 701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31" name="Oval 702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32" name="Oval 703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33" name="Oval 704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34" name="Oval 705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35" name="Oval 706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36" name="Oval 707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37" name="Oval 708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38" name="Oval 709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39" name="Oval 710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40" name="Oval 711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41" name="Oval 712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42" name="Oval 713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43" name="Oval 714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44" name="Oval 715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45" name="Oval 716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46" name="Oval 717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47" name="Oval 718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48" name="Oval 719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49" name="Oval 720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50" name="Oval 721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51" name="Oval 722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52" name="Oval 723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53" name="Oval 724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54" name="Oval 725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55" name="Oval 726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56" name="Oval 727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57" name="Oval 728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58" name="Oval 729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59" name="Oval 730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60" name="Oval 731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61" name="Oval 732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62" name="Oval 733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63" name="Oval 734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64" name="Line 735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065" name="Line 736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066" name="Line 737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94" name="Group 738"/>
          <p:cNvGrpSpPr>
            <a:grpSpLocks/>
          </p:cNvGrpSpPr>
          <p:nvPr/>
        </p:nvGrpSpPr>
        <p:grpSpPr bwMode="auto">
          <a:xfrm>
            <a:off x="2249488" y="3054350"/>
            <a:ext cx="263525" cy="327025"/>
            <a:chOff x="1338" y="2105"/>
            <a:chExt cx="186" cy="206"/>
          </a:xfrm>
        </p:grpSpPr>
        <p:sp>
          <p:nvSpPr>
            <p:cNvPr id="23951" name="Freeform 739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52" name="Freeform 740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53" name="Freeform 741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54" name="Freeform 742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55" name="Freeform 743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56" name="Freeform 744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57" name="Freeform 745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58" name="Freeform 746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59" name="Freeform 747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60" name="Freeform 748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61" name="Oval 749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62" name="Oval 750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63" name="Oval 751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64" name="Oval 752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65" name="Oval 753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66" name="Oval 754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67" name="Oval 755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68" name="Oval 756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69" name="Oval 757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70" name="Oval 758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71" name="Oval 759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72" name="Oval 760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73" name="Oval 761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74" name="Oval 762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75" name="Oval 763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76" name="Oval 764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77" name="Oval 765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78" name="Oval 766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79" name="Oval 767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80" name="Oval 768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81" name="Oval 769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82" name="Oval 770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83" name="Oval 771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84" name="Oval 772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85" name="Oval 773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86" name="Oval 774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87" name="Oval 775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88" name="Oval 776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89" name="Oval 777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90" name="Oval 778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91" name="Oval 779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92" name="Oval 780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93" name="Oval 781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94" name="Oval 782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95" name="Oval 783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96" name="Oval 784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97" name="Oval 785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98" name="Oval 786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99" name="Oval 787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00" name="Oval 788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01" name="Oval 789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02" name="Oval 790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03" name="Oval 791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04" name="Oval 792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05" name="Oval 793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4006" name="Line 794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007" name="Line 795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008" name="Line 796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95" name="Group 797"/>
          <p:cNvGrpSpPr>
            <a:grpSpLocks/>
          </p:cNvGrpSpPr>
          <p:nvPr/>
        </p:nvGrpSpPr>
        <p:grpSpPr bwMode="auto">
          <a:xfrm>
            <a:off x="2325688" y="2865438"/>
            <a:ext cx="263525" cy="327025"/>
            <a:chOff x="1338" y="2105"/>
            <a:chExt cx="186" cy="206"/>
          </a:xfrm>
        </p:grpSpPr>
        <p:sp>
          <p:nvSpPr>
            <p:cNvPr id="23893" name="Freeform 798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94" name="Freeform 799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95" name="Freeform 800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96" name="Freeform 801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97" name="Freeform 802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98" name="Freeform 803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99" name="Freeform 804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00" name="Freeform 805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01" name="Freeform 806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02" name="Freeform 807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03" name="Oval 808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04" name="Oval 809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05" name="Oval 810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06" name="Oval 811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07" name="Oval 812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08" name="Oval 813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09" name="Oval 814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10" name="Oval 815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11" name="Oval 816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12" name="Oval 817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13" name="Oval 818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14" name="Oval 819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15" name="Oval 820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16" name="Oval 821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17" name="Oval 822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18" name="Oval 823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19" name="Oval 824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20" name="Oval 825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21" name="Oval 826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22" name="Oval 827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23" name="Oval 828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24" name="Oval 829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25" name="Oval 830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26" name="Oval 831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27" name="Oval 832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28" name="Oval 833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29" name="Oval 834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30" name="Oval 835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31" name="Oval 836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32" name="Oval 837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33" name="Oval 838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34" name="Oval 839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35" name="Oval 840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36" name="Oval 841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37" name="Oval 842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38" name="Oval 843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39" name="Oval 844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40" name="Oval 845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41" name="Oval 846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42" name="Oval 847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43" name="Oval 848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44" name="Oval 849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45" name="Oval 850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46" name="Oval 851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47" name="Oval 852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948" name="Line 853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949" name="Line 854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950" name="Line 855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96" name="Group 856"/>
          <p:cNvGrpSpPr>
            <a:grpSpLocks/>
          </p:cNvGrpSpPr>
          <p:nvPr/>
        </p:nvGrpSpPr>
        <p:grpSpPr bwMode="auto">
          <a:xfrm>
            <a:off x="2536825" y="3300413"/>
            <a:ext cx="263525" cy="327025"/>
            <a:chOff x="1338" y="2105"/>
            <a:chExt cx="186" cy="206"/>
          </a:xfrm>
        </p:grpSpPr>
        <p:sp>
          <p:nvSpPr>
            <p:cNvPr id="23835" name="Freeform 857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36" name="Freeform 858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37" name="Freeform 859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38" name="Freeform 860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39" name="Freeform 861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40" name="Freeform 862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41" name="Freeform 863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42" name="Freeform 864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43" name="Freeform 865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44" name="Freeform 866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45" name="Oval 867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46" name="Oval 868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47" name="Oval 869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48" name="Oval 870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49" name="Oval 871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50" name="Oval 872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51" name="Oval 873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52" name="Oval 874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53" name="Oval 875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54" name="Oval 876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55" name="Oval 877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56" name="Oval 878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57" name="Oval 879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58" name="Oval 880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59" name="Oval 881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60" name="Oval 882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61" name="Oval 883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62" name="Oval 884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63" name="Oval 885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64" name="Oval 886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65" name="Oval 887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66" name="Oval 888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67" name="Oval 889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68" name="Oval 890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69" name="Oval 891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70" name="Oval 892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71" name="Oval 893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72" name="Oval 894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73" name="Oval 895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74" name="Oval 896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75" name="Oval 897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76" name="Oval 898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77" name="Oval 899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78" name="Oval 900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79" name="Oval 901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80" name="Oval 902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81" name="Oval 903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82" name="Oval 904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83" name="Oval 905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84" name="Oval 906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85" name="Oval 907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86" name="Oval 908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87" name="Oval 909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88" name="Oval 910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89" name="Oval 911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90" name="Line 912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891" name="Line 913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892" name="Line 914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97" name="Group 915"/>
          <p:cNvGrpSpPr>
            <a:grpSpLocks/>
          </p:cNvGrpSpPr>
          <p:nvPr/>
        </p:nvGrpSpPr>
        <p:grpSpPr bwMode="auto">
          <a:xfrm>
            <a:off x="2478088" y="2922588"/>
            <a:ext cx="263525" cy="327025"/>
            <a:chOff x="1338" y="2105"/>
            <a:chExt cx="186" cy="206"/>
          </a:xfrm>
        </p:grpSpPr>
        <p:sp>
          <p:nvSpPr>
            <p:cNvPr id="23777" name="Freeform 916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78" name="Freeform 917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79" name="Freeform 918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80" name="Freeform 919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81" name="Freeform 920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82" name="Freeform 921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83" name="Freeform 922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84" name="Freeform 923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85" name="Freeform 924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86" name="Freeform 925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87" name="Oval 926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88" name="Oval 927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89" name="Oval 928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90" name="Oval 929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91" name="Oval 930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92" name="Oval 931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93" name="Oval 932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94" name="Oval 933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95" name="Oval 934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96" name="Oval 935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97" name="Oval 936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98" name="Oval 937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99" name="Oval 938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00" name="Oval 939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01" name="Oval 940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02" name="Oval 941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03" name="Oval 942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04" name="Oval 943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05" name="Oval 944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06" name="Oval 945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07" name="Oval 946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08" name="Oval 947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09" name="Oval 948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10" name="Oval 949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11" name="Oval 950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12" name="Oval 951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13" name="Oval 952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14" name="Oval 953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15" name="Oval 954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16" name="Oval 955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17" name="Oval 956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18" name="Oval 957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19" name="Oval 958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20" name="Oval 959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21" name="Oval 960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22" name="Oval 961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23" name="Oval 962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24" name="Oval 963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25" name="Oval 964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26" name="Oval 965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27" name="Oval 966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28" name="Oval 967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29" name="Oval 968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30" name="Oval 969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31" name="Oval 970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832" name="Line 971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833" name="Line 972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834" name="Line 973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98" name="Group 974"/>
          <p:cNvGrpSpPr>
            <a:grpSpLocks/>
          </p:cNvGrpSpPr>
          <p:nvPr/>
        </p:nvGrpSpPr>
        <p:grpSpPr bwMode="auto">
          <a:xfrm>
            <a:off x="2192338" y="2674938"/>
            <a:ext cx="263525" cy="327025"/>
            <a:chOff x="1338" y="2105"/>
            <a:chExt cx="186" cy="206"/>
          </a:xfrm>
        </p:grpSpPr>
        <p:sp>
          <p:nvSpPr>
            <p:cNvPr id="23719" name="Freeform 975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20" name="Freeform 976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21" name="Freeform 977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22" name="Freeform 978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23" name="Freeform 979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24" name="Freeform 980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25" name="Freeform 981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26" name="Freeform 982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27" name="Freeform 983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28" name="Freeform 984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29" name="Oval 985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30" name="Oval 986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31" name="Oval 987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32" name="Oval 988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33" name="Oval 989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34" name="Oval 990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35" name="Oval 991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36" name="Oval 992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37" name="Oval 993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38" name="Oval 994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39" name="Oval 995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40" name="Oval 996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41" name="Oval 997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42" name="Oval 998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43" name="Oval 999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44" name="Oval 1000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45" name="Oval 1001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46" name="Oval 1002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47" name="Oval 1003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48" name="Oval 1004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49" name="Oval 1005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50" name="Oval 1006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51" name="Oval 1007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52" name="Oval 1008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53" name="Oval 1009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54" name="Oval 1010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55" name="Oval 1011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56" name="Oval 1012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57" name="Oval 1013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58" name="Oval 1014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59" name="Oval 1015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60" name="Oval 1016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61" name="Oval 1017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62" name="Oval 1018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63" name="Oval 1019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64" name="Oval 1020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65" name="Oval 1021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66" name="Oval 1022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67" name="Oval 1023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68" name="Oval 0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69" name="Oval 1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70" name="Oval 2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71" name="Oval 3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72" name="Oval 4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73" name="Oval 5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74" name="Line 6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775" name="Line 7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776" name="Line 8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599" name="Group 9"/>
          <p:cNvGrpSpPr>
            <a:grpSpLocks/>
          </p:cNvGrpSpPr>
          <p:nvPr/>
        </p:nvGrpSpPr>
        <p:grpSpPr bwMode="auto">
          <a:xfrm>
            <a:off x="1925638" y="2693988"/>
            <a:ext cx="263525" cy="327025"/>
            <a:chOff x="1338" y="2105"/>
            <a:chExt cx="186" cy="206"/>
          </a:xfrm>
        </p:grpSpPr>
        <p:sp>
          <p:nvSpPr>
            <p:cNvPr id="23661" name="Freeform 10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62" name="Freeform 11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63" name="Freeform 12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64" name="Freeform 13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65" name="Freeform 14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66" name="Freeform 15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67" name="Freeform 16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68" name="Freeform 17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69" name="Freeform 18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70" name="Freeform 19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71" name="Oval 20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72" name="Oval 21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73" name="Oval 22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74" name="Oval 23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75" name="Oval 24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76" name="Oval 25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77" name="Oval 26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78" name="Oval 27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79" name="Oval 28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80" name="Oval 29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81" name="Oval 30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82" name="Oval 31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" name="Oval 32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84" name="Oval 33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85" name="Oval 34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86" name="Oval 35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87" name="Oval 36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88" name="Oval 37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89" name="Oval 38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90" name="Oval 39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91" name="Oval 40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92" name="Oval 41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93" name="Oval 42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94" name="Oval 43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95" name="Oval 44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96" name="Oval 45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97" name="Oval 46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98" name="Oval 47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99" name="Oval 48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00" name="Oval 49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01" name="Oval 50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02" name="Oval 51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03" name="Oval 52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04" name="Oval 53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05" name="Oval 54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06" name="Oval 55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07" name="Oval 56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08" name="Oval 57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09" name="Oval 58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10" name="Oval 59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11" name="Oval 60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12" name="Oval 61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13" name="Oval 62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14" name="Oval 63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15" name="Oval 64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716" name="Line 65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717" name="Line 66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718" name="Line 67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600" name="Group 68"/>
          <p:cNvGrpSpPr>
            <a:grpSpLocks/>
          </p:cNvGrpSpPr>
          <p:nvPr/>
        </p:nvGrpSpPr>
        <p:grpSpPr bwMode="auto">
          <a:xfrm>
            <a:off x="2268538" y="3363913"/>
            <a:ext cx="263525" cy="327025"/>
            <a:chOff x="1338" y="2105"/>
            <a:chExt cx="186" cy="206"/>
          </a:xfrm>
        </p:grpSpPr>
        <p:sp>
          <p:nvSpPr>
            <p:cNvPr id="23603" name="Freeform 69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4" name="Freeform 70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5" name="Freeform 71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6" name="Freeform 72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7" name="Freeform 73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8" name="Freeform 74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9" name="Freeform 75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0" name="Freeform 76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1" name="Freeform 77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2" name="Freeform 78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3" name="Oval 79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14" name="Oval 80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15" name="Oval 81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16" name="Oval 82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17" name="Oval 83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18" name="Oval 84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19" name="Oval 85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20" name="Oval 86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21" name="Oval 87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22" name="Oval 88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23" name="Oval 89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24" name="Oval 90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25" name="Oval 91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26" name="Oval 92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27" name="Oval 93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28" name="Oval 94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29" name="Oval 95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30" name="Oval 96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31" name="Oval 97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32" name="Oval 98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33" name="Oval 99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34" name="Oval 100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35" name="Oval 101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36" name="Oval 102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37" name="Oval 103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38" name="Oval 104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39" name="Oval 105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40" name="Oval 106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41" name="Oval 107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42" name="Oval 108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43" name="Oval 109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44" name="Oval 110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45" name="Oval 111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46" name="Oval 112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47" name="Oval 113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48" name="Oval 114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49" name="Oval 115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50" name="Oval 116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51" name="Oval 117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52" name="Oval 118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53" name="Oval 119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54" name="Oval 120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55" name="Oval 121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56" name="Oval 122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57" name="Oval 123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3658" name="Line 124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59" name="Line 125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60" name="Line 126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3601" name="Text Box 127"/>
          <p:cNvSpPr txBox="1">
            <a:spLocks noChangeArrowheads="1"/>
          </p:cNvSpPr>
          <p:nvPr/>
        </p:nvSpPr>
        <p:spPr bwMode="auto">
          <a:xfrm>
            <a:off x="2544787" y="1530350"/>
            <a:ext cx="1695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settimane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3" name="Rectangle 3"/>
          <p:cNvSpPr>
            <a:spLocks noChangeArrowheads="1"/>
          </p:cNvSpPr>
          <p:nvPr/>
        </p:nvSpPr>
        <p:spPr bwMode="auto">
          <a:xfrm>
            <a:off x="495300" y="139700"/>
            <a:ext cx="8226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Portatori</a:t>
            </a: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latenti</a:t>
            </a: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diffusione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dell’infezione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28"/>
          <p:cNvSpPr txBox="1">
            <a:spLocks noChangeArrowheads="1"/>
          </p:cNvSpPr>
          <p:nvPr/>
        </p:nvSpPr>
        <p:spPr bwMode="auto">
          <a:xfrm>
            <a:off x="381000" y="4268788"/>
            <a:ext cx="1371600" cy="531812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28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fr-FR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7</a:t>
            </a:r>
            <a:endParaRPr lang="fr-FR" sz="24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3" name="Picture 1030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330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31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16731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32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4017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33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3557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34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2752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35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4362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36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94786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37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13531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38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1525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039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330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040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13531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041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022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042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474503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043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554990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044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114300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045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194786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046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2752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1047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557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1048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3624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1049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922963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1050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11810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1051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06588"/>
            <a:ext cx="1165225" cy="8048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1052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559050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1053" descr="VA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33725"/>
            <a:ext cx="1165225" cy="8048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7" name="Text Box 1054"/>
          <p:cNvSpPr txBox="1">
            <a:spLocks noChangeArrowheads="1"/>
          </p:cNvSpPr>
          <p:nvPr/>
        </p:nvSpPr>
        <p:spPr bwMode="auto">
          <a:xfrm>
            <a:off x="495300" y="2039938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8" name="Text Box 1055"/>
          <p:cNvSpPr txBox="1">
            <a:spLocks noChangeArrowheads="1"/>
          </p:cNvSpPr>
          <p:nvPr/>
        </p:nvSpPr>
        <p:spPr bwMode="auto">
          <a:xfrm>
            <a:off x="887413" y="271145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9" name="Text Box 1056"/>
          <p:cNvSpPr txBox="1">
            <a:spLocks noChangeArrowheads="1"/>
          </p:cNvSpPr>
          <p:nvPr/>
        </p:nvSpPr>
        <p:spPr bwMode="auto">
          <a:xfrm>
            <a:off x="1279525" y="3230563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30" name="Group 1057"/>
          <p:cNvGrpSpPr>
            <a:grpSpLocks/>
          </p:cNvGrpSpPr>
          <p:nvPr/>
        </p:nvGrpSpPr>
        <p:grpSpPr bwMode="auto">
          <a:xfrm>
            <a:off x="2362200" y="2232025"/>
            <a:ext cx="263525" cy="327025"/>
            <a:chOff x="1338" y="2105"/>
            <a:chExt cx="186" cy="206"/>
          </a:xfrm>
        </p:grpSpPr>
        <p:sp>
          <p:nvSpPr>
            <p:cNvPr id="26717" name="Freeform 1058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8" name="Freeform 1059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9" name="Freeform 1060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0" name="Freeform 1061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1" name="Freeform 1062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2" name="Freeform 1063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3" name="Freeform 1064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4" name="Freeform 1065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5" name="Freeform 1066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6" name="Freeform 1067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7" name="Oval 1068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28" name="Oval 1069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29" name="Oval 1070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30" name="Oval 1071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31" name="Oval 1072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32" name="Oval 1073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33" name="Oval 1074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34" name="Oval 1075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35" name="Oval 1076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36" name="Oval 1077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37" name="Oval 1078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38" name="Oval 1079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39" name="Oval 1080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40" name="Oval 1081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41" name="Oval 1082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42" name="Oval 1083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43" name="Oval 1084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44" name="Oval 1085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45" name="Oval 1086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46" name="Oval 1087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47" name="Oval 1088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48" name="Oval 1089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49" name="Oval 1090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50" name="Oval 1091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51" name="Oval 1092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52" name="Oval 1093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53" name="Oval 1094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54" name="Oval 1095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55" name="Oval 1096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56" name="Oval 1097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57" name="Oval 1098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58" name="Oval 1099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59" name="Oval 1100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60" name="Oval 1101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61" name="Oval 1102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62" name="Oval 1103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63" name="Oval 1104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64" name="Oval 1105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65" name="Oval 1106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66" name="Oval 1107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67" name="Oval 1108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68" name="Oval 1109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69" name="Oval 1110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70" name="Oval 1111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71" name="Oval 1112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72" name="Line 1113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773" name="Line 1114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774" name="Line 1115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31" name="Group 1116"/>
          <p:cNvGrpSpPr>
            <a:grpSpLocks/>
          </p:cNvGrpSpPr>
          <p:nvPr/>
        </p:nvGrpSpPr>
        <p:grpSpPr bwMode="auto">
          <a:xfrm>
            <a:off x="2782888" y="2503488"/>
            <a:ext cx="263525" cy="327025"/>
            <a:chOff x="1338" y="2105"/>
            <a:chExt cx="186" cy="206"/>
          </a:xfrm>
        </p:grpSpPr>
        <p:sp>
          <p:nvSpPr>
            <p:cNvPr id="26659" name="Freeform 1117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0" name="Freeform 1118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1" name="Freeform 1119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2" name="Freeform 1120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3" name="Freeform 1121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4" name="Freeform 1122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5" name="Freeform 1123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6" name="Freeform 1124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7" name="Freeform 1125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8" name="Freeform 1126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9" name="Oval 1127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70" name="Oval 1128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71" name="Oval 1129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72" name="Oval 1130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73" name="Oval 1131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74" name="Oval 1132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75" name="Oval 1133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76" name="Oval 1134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77" name="Oval 1135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78" name="Oval 1136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79" name="Oval 1137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80" name="Oval 1138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81" name="Oval 1139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82" name="Oval 1140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83" name="Oval 1141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84" name="Oval 1142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85" name="Oval 1143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86" name="Oval 1144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87" name="Oval 1145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88" name="Oval 1146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89" name="Oval 1147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90" name="Oval 1148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91" name="Oval 1149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92" name="Oval 1150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93" name="Oval 1151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94" name="Oval 1152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95" name="Oval 1153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96" name="Oval 1154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97" name="Oval 1155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98" name="Oval 1156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99" name="Oval 1157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00" name="Oval 1158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01" name="Oval 1159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02" name="Oval 1160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03" name="Oval 1161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04" name="Oval 1162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05" name="Oval 1163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06" name="Oval 1164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07" name="Oval 1165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08" name="Oval 1166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09" name="Oval 1167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10" name="Oval 1168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11" name="Oval 1169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12" name="Oval 1170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13" name="Oval 1171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714" name="Line 1172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715" name="Line 1173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716" name="Line 1174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32" name="Group 1175"/>
          <p:cNvGrpSpPr>
            <a:grpSpLocks/>
          </p:cNvGrpSpPr>
          <p:nvPr/>
        </p:nvGrpSpPr>
        <p:grpSpPr bwMode="auto">
          <a:xfrm>
            <a:off x="2535238" y="2198688"/>
            <a:ext cx="263525" cy="327025"/>
            <a:chOff x="1338" y="2105"/>
            <a:chExt cx="186" cy="206"/>
          </a:xfrm>
        </p:grpSpPr>
        <p:sp>
          <p:nvSpPr>
            <p:cNvPr id="26601" name="Freeform 1176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02" name="Freeform 1177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03" name="Freeform 1178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04" name="Freeform 1179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05" name="Freeform 1180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06" name="Freeform 1181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07" name="Freeform 1182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08" name="Freeform 1183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09" name="Freeform 1184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10" name="Freeform 1185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11" name="Oval 1186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12" name="Oval 1187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13" name="Oval 1188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14" name="Oval 1189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15" name="Oval 1190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16" name="Oval 1191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17" name="Oval 1192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18" name="Oval 1193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19" name="Oval 1194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20" name="Oval 1195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21" name="Oval 1196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22" name="Oval 1197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23" name="Oval 1198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24" name="Oval 1199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25" name="Oval 1200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26" name="Oval 1201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27" name="Oval 1202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28" name="Oval 1203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29" name="Oval 1204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30" name="Oval 1205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31" name="Oval 1206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32" name="Oval 1207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33" name="Oval 1208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34" name="Oval 1209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35" name="Oval 1210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36" name="Oval 1211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37" name="Oval 1212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38" name="Oval 1213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39" name="Oval 1214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40" name="Oval 1215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41" name="Oval 1216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42" name="Oval 1217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43" name="Oval 1218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44" name="Oval 1219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45" name="Oval 1220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46" name="Oval 1221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47" name="Oval 1222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48" name="Oval 1223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49" name="Oval 1224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50" name="Oval 1225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51" name="Oval 1226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52" name="Oval 1227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53" name="Oval 1228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54" name="Oval 1229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55" name="Oval 1230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656" name="Line 1231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57" name="Line 1232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58" name="Line 1233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33" name="Group 1234"/>
          <p:cNvGrpSpPr>
            <a:grpSpLocks/>
          </p:cNvGrpSpPr>
          <p:nvPr/>
        </p:nvGrpSpPr>
        <p:grpSpPr bwMode="auto">
          <a:xfrm>
            <a:off x="2649538" y="3036888"/>
            <a:ext cx="263525" cy="327025"/>
            <a:chOff x="1338" y="2105"/>
            <a:chExt cx="186" cy="206"/>
          </a:xfrm>
        </p:grpSpPr>
        <p:sp>
          <p:nvSpPr>
            <p:cNvPr id="26543" name="Freeform 1235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44" name="Freeform 1236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45" name="Freeform 1237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46" name="Freeform 1238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47" name="Freeform 1239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48" name="Freeform 1240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49" name="Freeform 1241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50" name="Freeform 1242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51" name="Freeform 1243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52" name="Freeform 1244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53" name="Oval 1245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54" name="Oval 1246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55" name="Oval 1247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56" name="Oval 1248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57" name="Oval 1249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58" name="Oval 1250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59" name="Oval 1251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60" name="Oval 1252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61" name="Oval 1253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62" name="Oval 1254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63" name="Oval 1255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64" name="Oval 1256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65" name="Oval 1257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66" name="Oval 1258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67" name="Oval 1259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68" name="Oval 1260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69" name="Oval 1261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70" name="Oval 1262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71" name="Oval 1263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72" name="Oval 1264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73" name="Oval 1265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74" name="Oval 1266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75" name="Oval 1267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76" name="Oval 1268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77" name="Oval 1269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78" name="Oval 1270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79" name="Oval 1271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80" name="Oval 1272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81" name="Oval 1273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82" name="Oval 1274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83" name="Oval 1275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84" name="Oval 1276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85" name="Oval 1277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86" name="Oval 1278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87" name="Oval 1279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88" name="Oval 1280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89" name="Oval 1281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90" name="Oval 1282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91" name="Oval 1283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92" name="Oval 1284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93" name="Oval 1285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94" name="Oval 1286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95" name="Oval 1287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96" name="Oval 1288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97" name="Oval 1289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98" name="Line 1290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599" name="Line 1291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00" name="Line 1292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34" name="Group 1293"/>
          <p:cNvGrpSpPr>
            <a:grpSpLocks/>
          </p:cNvGrpSpPr>
          <p:nvPr/>
        </p:nvGrpSpPr>
        <p:grpSpPr bwMode="auto">
          <a:xfrm>
            <a:off x="2403475" y="2647950"/>
            <a:ext cx="263525" cy="327025"/>
            <a:chOff x="1338" y="2105"/>
            <a:chExt cx="186" cy="206"/>
          </a:xfrm>
        </p:grpSpPr>
        <p:sp>
          <p:nvSpPr>
            <p:cNvPr id="26485" name="Freeform 1294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86" name="Freeform 1295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87" name="Freeform 1296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88" name="Freeform 1297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89" name="Freeform 1298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90" name="Freeform 1299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91" name="Freeform 1300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92" name="Freeform 1301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93" name="Freeform 1302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94" name="Freeform 1303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95" name="Oval 1304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96" name="Oval 1305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97" name="Oval 1306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98" name="Oval 1307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99" name="Oval 1308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00" name="Oval 1309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01" name="Oval 1310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02" name="Oval 1311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03" name="Oval 1312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04" name="Oval 1313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05" name="Oval 1314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06" name="Oval 1315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07" name="Oval 1316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08" name="Oval 1317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09" name="Oval 1318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10" name="Oval 1319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11" name="Oval 1320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12" name="Oval 1321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13" name="Oval 1322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14" name="Oval 1323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15" name="Oval 1324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16" name="Oval 1325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17" name="Oval 1326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18" name="Oval 1327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19" name="Oval 1328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20" name="Oval 1329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21" name="Oval 1330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22" name="Oval 1331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23" name="Oval 1332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24" name="Oval 1333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25" name="Oval 1334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26" name="Oval 1335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27" name="Oval 1336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28" name="Oval 1337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29" name="Oval 1338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30" name="Oval 1339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31" name="Oval 1340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32" name="Oval 1341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33" name="Oval 1342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34" name="Oval 1343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35" name="Oval 1344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36" name="Oval 1345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37" name="Oval 1346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38" name="Oval 1347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39" name="Oval 1348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540" name="Line 1349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541" name="Line 1350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542" name="Line 1351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35" name="Group 1352"/>
          <p:cNvGrpSpPr>
            <a:grpSpLocks/>
          </p:cNvGrpSpPr>
          <p:nvPr/>
        </p:nvGrpSpPr>
        <p:grpSpPr bwMode="auto">
          <a:xfrm>
            <a:off x="2649538" y="2711450"/>
            <a:ext cx="263525" cy="327025"/>
            <a:chOff x="1338" y="2105"/>
            <a:chExt cx="186" cy="206"/>
          </a:xfrm>
        </p:grpSpPr>
        <p:sp>
          <p:nvSpPr>
            <p:cNvPr id="26427" name="Freeform 1353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28" name="Freeform 1354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29" name="Freeform 1355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30" name="Freeform 1356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31" name="Freeform 1357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32" name="Freeform 1358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33" name="Freeform 1359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34" name="Freeform 1360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35" name="Freeform 1361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36" name="Freeform 1362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37" name="Oval 1363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38" name="Oval 1364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39" name="Oval 1365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40" name="Oval 1366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41" name="Oval 1367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42" name="Oval 1368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43" name="Oval 1369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44" name="Oval 1370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45" name="Oval 1371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46" name="Oval 1372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47" name="Oval 1373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48" name="Oval 1374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49" name="Oval 1375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50" name="Oval 1376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51" name="Oval 1377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52" name="Oval 1378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53" name="Oval 1379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54" name="Oval 1380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55" name="Oval 1381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56" name="Oval 1382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57" name="Oval 1383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58" name="Oval 1384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59" name="Oval 1385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60" name="Oval 1386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61" name="Oval 1387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62" name="Oval 1388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63" name="Oval 1389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64" name="Oval 1390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65" name="Oval 1391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66" name="Oval 1392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67" name="Oval 1393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68" name="Oval 1394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69" name="Oval 1395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70" name="Oval 1396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71" name="Oval 1397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72" name="Oval 1398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73" name="Oval 1399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74" name="Oval 1400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75" name="Oval 1401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76" name="Oval 1402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77" name="Oval 1403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78" name="Oval 1404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79" name="Oval 1405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80" name="Oval 1406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81" name="Oval 1407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82" name="Line 1408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483" name="Line 1409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484" name="Line 1410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36" name="Group 1411"/>
          <p:cNvGrpSpPr>
            <a:grpSpLocks/>
          </p:cNvGrpSpPr>
          <p:nvPr/>
        </p:nvGrpSpPr>
        <p:grpSpPr bwMode="auto">
          <a:xfrm>
            <a:off x="2854325" y="2254250"/>
            <a:ext cx="263525" cy="327025"/>
            <a:chOff x="1338" y="2105"/>
            <a:chExt cx="186" cy="206"/>
          </a:xfrm>
        </p:grpSpPr>
        <p:sp>
          <p:nvSpPr>
            <p:cNvPr id="26369" name="Freeform 1412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70" name="Freeform 1413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71" name="Freeform 1414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72" name="Freeform 1415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73" name="Freeform 1416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74" name="Freeform 1417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75" name="Freeform 1418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76" name="Freeform 1419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77" name="Freeform 1420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78" name="Freeform 1421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79" name="Oval 1422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80" name="Oval 1423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81" name="Oval 1424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82" name="Oval 1425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83" name="Oval 1426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84" name="Oval 1427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85" name="Oval 1428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86" name="Oval 1429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87" name="Oval 1430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88" name="Oval 1431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89" name="Oval 1432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90" name="Oval 1433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91" name="Oval 1434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92" name="Oval 1435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93" name="Oval 1436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94" name="Oval 1437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95" name="Oval 1438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96" name="Oval 1439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97" name="Oval 1440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98" name="Oval 1441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99" name="Oval 1442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00" name="Oval 1443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01" name="Oval 1444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02" name="Oval 1445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03" name="Oval 1446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04" name="Oval 1447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05" name="Oval 1448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06" name="Oval 1449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07" name="Oval 1450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08" name="Oval 1451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09" name="Oval 1452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10" name="Oval 1453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11" name="Oval 1454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12" name="Oval 1455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13" name="Oval 1456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14" name="Oval 1457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15" name="Oval 1458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16" name="Oval 1459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17" name="Oval 1460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18" name="Oval 1461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19" name="Oval 1462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20" name="Oval 1463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21" name="Oval 1464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22" name="Oval 1465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23" name="Oval 1466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424" name="Line 1467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425" name="Line 1468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426" name="Line 1469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37" name="Group 1470"/>
          <p:cNvGrpSpPr>
            <a:grpSpLocks/>
          </p:cNvGrpSpPr>
          <p:nvPr/>
        </p:nvGrpSpPr>
        <p:grpSpPr bwMode="auto">
          <a:xfrm>
            <a:off x="2649538" y="1990725"/>
            <a:ext cx="263525" cy="327025"/>
            <a:chOff x="1338" y="2105"/>
            <a:chExt cx="186" cy="206"/>
          </a:xfrm>
        </p:grpSpPr>
        <p:sp>
          <p:nvSpPr>
            <p:cNvPr id="26311" name="Freeform 1471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12" name="Freeform 1472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13" name="Freeform 1473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14" name="Freeform 1474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15" name="Freeform 1475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16" name="Freeform 1476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17" name="Freeform 1477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18" name="Freeform 1478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19" name="Freeform 1479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20" name="Freeform 1480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21" name="Oval 1481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22" name="Oval 1482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23" name="Oval 1483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24" name="Oval 1484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25" name="Oval 1485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26" name="Oval 1486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27" name="Oval 1487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28" name="Oval 1488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29" name="Oval 1489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30" name="Oval 1490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31" name="Oval 1491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32" name="Oval 1492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33" name="Oval 1493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34" name="Oval 1494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35" name="Oval 1495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36" name="Oval 1496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37" name="Oval 1497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38" name="Oval 1498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39" name="Oval 1499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40" name="Oval 1500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41" name="Oval 1501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42" name="Oval 1502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43" name="Oval 1503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44" name="Oval 1504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45" name="Oval 1505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46" name="Oval 1506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47" name="Oval 1507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48" name="Oval 1508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49" name="Oval 1509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50" name="Oval 1510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51" name="Oval 1511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52" name="Oval 1512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53" name="Oval 1513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54" name="Oval 1514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55" name="Oval 1515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56" name="Oval 1516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57" name="Oval 1517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58" name="Oval 1518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59" name="Oval 1519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60" name="Oval 1520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61" name="Oval 1521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62" name="Oval 1522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63" name="Oval 1523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64" name="Oval 1524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65" name="Oval 1525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66" name="Line 1526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367" name="Line 1527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368" name="Line 1528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38" name="Group 1529"/>
          <p:cNvGrpSpPr>
            <a:grpSpLocks/>
          </p:cNvGrpSpPr>
          <p:nvPr/>
        </p:nvGrpSpPr>
        <p:grpSpPr bwMode="auto">
          <a:xfrm>
            <a:off x="1697038" y="1951038"/>
            <a:ext cx="263525" cy="327025"/>
            <a:chOff x="1338" y="2105"/>
            <a:chExt cx="186" cy="206"/>
          </a:xfrm>
        </p:grpSpPr>
        <p:sp>
          <p:nvSpPr>
            <p:cNvPr id="26253" name="Freeform 1530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54" name="Freeform 1531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55" name="Freeform 1532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56" name="Freeform 1533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57" name="Freeform 1534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58" name="Freeform 1535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59" name="Freeform 1536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60" name="Freeform 1537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61" name="Freeform 1538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62" name="Freeform 1539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63" name="Oval 1540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64" name="Oval 1541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65" name="Oval 1542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66" name="Oval 1543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67" name="Oval 1544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68" name="Oval 1545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69" name="Oval 1546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70" name="Oval 1547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71" name="Oval 1548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72" name="Oval 1549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73" name="Oval 1550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74" name="Oval 1551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75" name="Oval 1552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76" name="Oval 1553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77" name="Oval 1554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78" name="Oval 1555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79" name="Oval 1556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80" name="Oval 1557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81" name="Oval 1558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82" name="Oval 1559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83" name="Oval 1560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84" name="Oval 1561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85" name="Oval 1562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86" name="Oval 1563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87" name="Oval 1564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88" name="Oval 1565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89" name="Oval 1566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90" name="Oval 1567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91" name="Oval 1568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92" name="Oval 1569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93" name="Oval 1570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94" name="Oval 1571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95" name="Oval 1572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96" name="Oval 1573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97" name="Oval 1574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98" name="Oval 1575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99" name="Oval 1576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00" name="Oval 1577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01" name="Oval 1578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02" name="Oval 1579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03" name="Oval 1580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04" name="Oval 1581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05" name="Oval 1582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06" name="Oval 1583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07" name="Oval 1584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308" name="Line 1585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309" name="Line 1586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310" name="Line 1587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39" name="Group 1588"/>
          <p:cNvGrpSpPr>
            <a:grpSpLocks/>
          </p:cNvGrpSpPr>
          <p:nvPr/>
        </p:nvGrpSpPr>
        <p:grpSpPr bwMode="auto">
          <a:xfrm>
            <a:off x="2135188" y="2065338"/>
            <a:ext cx="263525" cy="327025"/>
            <a:chOff x="1338" y="2105"/>
            <a:chExt cx="186" cy="206"/>
          </a:xfrm>
        </p:grpSpPr>
        <p:sp>
          <p:nvSpPr>
            <p:cNvPr id="26195" name="Freeform 1589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96" name="Freeform 1590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97" name="Freeform 1591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98" name="Freeform 1592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99" name="Freeform 1593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00" name="Freeform 1594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01" name="Freeform 1595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02" name="Freeform 1596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03" name="Freeform 1597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04" name="Freeform 1598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05" name="Oval 1599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06" name="Oval 1600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07" name="Oval 1601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08" name="Oval 1602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09" name="Oval 1603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10" name="Oval 1604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11" name="Oval 1605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12" name="Oval 1606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13" name="Oval 1607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14" name="Oval 1608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15" name="Oval 1609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16" name="Oval 1610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17" name="Oval 1611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18" name="Oval 1612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19" name="Oval 1613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20" name="Oval 1614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21" name="Oval 1615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22" name="Oval 1616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23" name="Oval 1617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24" name="Oval 1618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25" name="Oval 1619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26" name="Oval 1620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27" name="Oval 1621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28" name="Oval 1622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29" name="Oval 1623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30" name="Oval 1624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31" name="Oval 1625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32" name="Oval 1626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33" name="Oval 1627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34" name="Oval 1628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35" name="Oval 1629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36" name="Oval 1630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37" name="Oval 1631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38" name="Oval 1632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39" name="Oval 1633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40" name="Oval 1634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41" name="Oval 1635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42" name="Oval 1636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43" name="Oval 1637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44" name="Oval 1638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45" name="Oval 1639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46" name="Oval 1640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47" name="Oval 1641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48" name="Oval 1642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49" name="Oval 1643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250" name="Line 1644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251" name="Line 1645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252" name="Line 1646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40" name="Group 1647"/>
          <p:cNvGrpSpPr>
            <a:grpSpLocks/>
          </p:cNvGrpSpPr>
          <p:nvPr/>
        </p:nvGrpSpPr>
        <p:grpSpPr bwMode="auto">
          <a:xfrm>
            <a:off x="1870075" y="2122488"/>
            <a:ext cx="263525" cy="327025"/>
            <a:chOff x="1338" y="2105"/>
            <a:chExt cx="186" cy="206"/>
          </a:xfrm>
        </p:grpSpPr>
        <p:sp>
          <p:nvSpPr>
            <p:cNvPr id="26137" name="Freeform 1648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38" name="Freeform 1649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39" name="Freeform 1650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40" name="Freeform 1651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41" name="Freeform 1652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42" name="Freeform 1653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43" name="Freeform 1654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44" name="Freeform 1655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45" name="Freeform 1656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46" name="Freeform 1657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47" name="Oval 1658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48" name="Oval 1659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49" name="Oval 1660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50" name="Oval 1661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51" name="Oval 1662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52" name="Oval 1663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53" name="Oval 1664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54" name="Oval 1665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55" name="Oval 1666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56" name="Oval 1667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57" name="Oval 1668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58" name="Oval 1669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59" name="Oval 1670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60" name="Oval 1671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61" name="Oval 1672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62" name="Oval 1673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63" name="Oval 1674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64" name="Oval 1675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65" name="Oval 1676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66" name="Oval 1677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67" name="Oval 1678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68" name="Oval 1679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69" name="Oval 1680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70" name="Oval 1681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71" name="Oval 1682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72" name="Oval 1683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73" name="Oval 1684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74" name="Oval 1685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75" name="Oval 1686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76" name="Oval 1687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77" name="Oval 1688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78" name="Oval 1689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79" name="Oval 1690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80" name="Oval 1691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81" name="Oval 1692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82" name="Oval 1693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83" name="Oval 1694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84" name="Oval 1695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85" name="Oval 1696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86" name="Oval 1697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87" name="Oval 1698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88" name="Oval 1699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89" name="Oval 1700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90" name="Oval 1701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91" name="Oval 1702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92" name="Line 1703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193" name="Line 1704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194" name="Line 1705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41" name="Group 1706"/>
          <p:cNvGrpSpPr>
            <a:grpSpLocks/>
          </p:cNvGrpSpPr>
          <p:nvPr/>
        </p:nvGrpSpPr>
        <p:grpSpPr bwMode="auto">
          <a:xfrm>
            <a:off x="1773238" y="2617788"/>
            <a:ext cx="263525" cy="327025"/>
            <a:chOff x="1338" y="2105"/>
            <a:chExt cx="186" cy="206"/>
          </a:xfrm>
        </p:grpSpPr>
        <p:sp>
          <p:nvSpPr>
            <p:cNvPr id="26079" name="Freeform 1707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80" name="Freeform 1708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81" name="Freeform 1709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82" name="Freeform 1710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83" name="Freeform 1711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84" name="Freeform 1712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85" name="Freeform 1713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86" name="Freeform 1714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87" name="Freeform 1715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88" name="Freeform 1716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89" name="Oval 1717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90" name="Oval 1718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91" name="Oval 1719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92" name="Oval 1720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93" name="Oval 1721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94" name="Oval 1722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95" name="Oval 1723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96" name="Oval 1724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97" name="Oval 1725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98" name="Oval 1726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99" name="Oval 1727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00" name="Oval 1728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01" name="Oval 1729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02" name="Oval 1730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03" name="Oval 1731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04" name="Oval 1732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05" name="Oval 1733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06" name="Oval 1734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07" name="Oval 1735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08" name="Oval 1736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09" name="Oval 1737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10" name="Oval 1738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11" name="Oval 1739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12" name="Oval 1740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13" name="Oval 1741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14" name="Oval 1742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15" name="Oval 1743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16" name="Oval 1744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17" name="Oval 1745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18" name="Oval 1746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19" name="Oval 1747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20" name="Oval 1748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21" name="Oval 1749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22" name="Oval 1750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23" name="Oval 1751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24" name="Oval 1752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25" name="Oval 1753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26" name="Oval 1754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27" name="Oval 1755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28" name="Oval 1756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29" name="Oval 1757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30" name="Oval 1758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31" name="Oval 1759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32" name="Oval 1760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33" name="Oval 1761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134" name="Line 1762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135" name="Line 1763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136" name="Line 1764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42" name="Group 1765"/>
          <p:cNvGrpSpPr>
            <a:grpSpLocks/>
          </p:cNvGrpSpPr>
          <p:nvPr/>
        </p:nvGrpSpPr>
        <p:grpSpPr bwMode="auto">
          <a:xfrm>
            <a:off x="2249488" y="3054350"/>
            <a:ext cx="263525" cy="327025"/>
            <a:chOff x="1338" y="2105"/>
            <a:chExt cx="186" cy="206"/>
          </a:xfrm>
        </p:grpSpPr>
        <p:sp>
          <p:nvSpPr>
            <p:cNvPr id="26021" name="Freeform 1766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22" name="Freeform 1767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23" name="Freeform 1768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24" name="Freeform 1769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25" name="Freeform 1770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26" name="Freeform 1771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27" name="Freeform 1772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28" name="Freeform 1773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29" name="Freeform 1774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30" name="Freeform 1775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31" name="Oval 1776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32" name="Oval 1777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33" name="Oval 1778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34" name="Oval 1779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35" name="Oval 1780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36" name="Oval 1781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37" name="Oval 1782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38" name="Oval 1783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39" name="Oval 1784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40" name="Oval 1785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41" name="Oval 1786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42" name="Oval 1787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43" name="Oval 1788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44" name="Oval 1789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45" name="Oval 1790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46" name="Oval 1791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47" name="Oval 1792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48" name="Oval 1793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49" name="Oval 1794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50" name="Oval 1795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51" name="Oval 1796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52" name="Oval 1797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53" name="Oval 1798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54" name="Oval 1799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55" name="Oval 1800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56" name="Oval 1801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57" name="Oval 1802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58" name="Oval 1803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59" name="Oval 1804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60" name="Oval 1805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61" name="Oval 1806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62" name="Oval 1807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63" name="Oval 1808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64" name="Oval 1809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65" name="Oval 1810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66" name="Oval 1811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67" name="Oval 1812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68" name="Oval 1813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69" name="Oval 1814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70" name="Oval 1815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71" name="Oval 1816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72" name="Oval 1817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73" name="Oval 1818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74" name="Oval 1819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75" name="Oval 1820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76" name="Line 1821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077" name="Line 1822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078" name="Line 1823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43" name="Group 1824"/>
          <p:cNvGrpSpPr>
            <a:grpSpLocks/>
          </p:cNvGrpSpPr>
          <p:nvPr/>
        </p:nvGrpSpPr>
        <p:grpSpPr bwMode="auto">
          <a:xfrm>
            <a:off x="2325688" y="2865438"/>
            <a:ext cx="263525" cy="327025"/>
            <a:chOff x="1338" y="2105"/>
            <a:chExt cx="186" cy="206"/>
          </a:xfrm>
        </p:grpSpPr>
        <p:sp>
          <p:nvSpPr>
            <p:cNvPr id="25963" name="Freeform 1825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64" name="Freeform 1826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65" name="Freeform 1827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66" name="Freeform 1828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67" name="Freeform 1829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68" name="Freeform 1830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69" name="Freeform 1831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70" name="Freeform 1832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71" name="Freeform 1833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72" name="Freeform 1834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73" name="Oval 1835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74" name="Oval 1836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75" name="Oval 1837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76" name="Oval 1838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77" name="Oval 1839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78" name="Oval 1840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79" name="Oval 1841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80" name="Oval 1842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81" name="Oval 1843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82" name="Oval 1844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83" name="Oval 1845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84" name="Oval 1846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85" name="Oval 1847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86" name="Oval 1848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87" name="Oval 1849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88" name="Oval 1850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89" name="Oval 1851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90" name="Oval 1852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91" name="Oval 1853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92" name="Oval 1854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93" name="Oval 1855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94" name="Oval 1856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95" name="Oval 1857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96" name="Oval 1858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97" name="Oval 1859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98" name="Oval 1860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99" name="Oval 1861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00" name="Oval 1862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01" name="Oval 1863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02" name="Oval 1864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03" name="Oval 1865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04" name="Oval 1866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05" name="Oval 1867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06" name="Oval 1868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07" name="Oval 1869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08" name="Oval 1870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09" name="Oval 1871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10" name="Oval 1872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11" name="Oval 1873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12" name="Oval 1874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13" name="Oval 1875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14" name="Oval 1876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15" name="Oval 1877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16" name="Oval 1878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17" name="Oval 1879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6018" name="Line 1880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019" name="Line 1881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020" name="Line 1882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44" name="Group 1883"/>
          <p:cNvGrpSpPr>
            <a:grpSpLocks/>
          </p:cNvGrpSpPr>
          <p:nvPr/>
        </p:nvGrpSpPr>
        <p:grpSpPr bwMode="auto">
          <a:xfrm>
            <a:off x="2536825" y="3300413"/>
            <a:ext cx="263525" cy="327025"/>
            <a:chOff x="1338" y="2105"/>
            <a:chExt cx="186" cy="206"/>
          </a:xfrm>
        </p:grpSpPr>
        <p:sp>
          <p:nvSpPr>
            <p:cNvPr id="25905" name="Freeform 1884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06" name="Freeform 1885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07" name="Freeform 1886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08" name="Freeform 1887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09" name="Freeform 1888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10" name="Freeform 1889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11" name="Freeform 1890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12" name="Freeform 1891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13" name="Freeform 1892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14" name="Freeform 1893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15" name="Oval 1894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16" name="Oval 1895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17" name="Oval 1896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18" name="Oval 1897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19" name="Oval 1898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20" name="Oval 1899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21" name="Oval 1900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22" name="Oval 1901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23" name="Oval 1902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24" name="Oval 1903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25" name="Oval 1904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26" name="Oval 1905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27" name="Oval 1906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28" name="Oval 1907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29" name="Oval 1908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30" name="Oval 1909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31" name="Oval 1910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32" name="Oval 1911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33" name="Oval 1912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34" name="Oval 1913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35" name="Oval 1914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36" name="Oval 1915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37" name="Oval 1916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38" name="Oval 1917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39" name="Oval 1918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40" name="Oval 1919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41" name="Oval 1920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42" name="Oval 1921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43" name="Oval 1922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44" name="Oval 1923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45" name="Oval 1924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46" name="Oval 1925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47" name="Oval 1926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48" name="Oval 1927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49" name="Oval 1928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50" name="Oval 1929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51" name="Oval 1930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52" name="Oval 1931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53" name="Oval 1932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54" name="Oval 1933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55" name="Oval 1934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56" name="Oval 1935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57" name="Oval 1936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58" name="Oval 1937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59" name="Oval 1938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60" name="Line 1939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961" name="Line 1940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962" name="Line 1941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45" name="Group 1942"/>
          <p:cNvGrpSpPr>
            <a:grpSpLocks/>
          </p:cNvGrpSpPr>
          <p:nvPr/>
        </p:nvGrpSpPr>
        <p:grpSpPr bwMode="auto">
          <a:xfrm>
            <a:off x="2478088" y="2922588"/>
            <a:ext cx="263525" cy="327025"/>
            <a:chOff x="1338" y="2105"/>
            <a:chExt cx="186" cy="206"/>
          </a:xfrm>
        </p:grpSpPr>
        <p:sp>
          <p:nvSpPr>
            <p:cNvPr id="25847" name="Freeform 1943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48" name="Freeform 1944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49" name="Freeform 1945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50" name="Freeform 1946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51" name="Freeform 1947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52" name="Freeform 1948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53" name="Freeform 1949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54" name="Freeform 1950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55" name="Freeform 1951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56" name="Freeform 1952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57" name="Oval 1953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58" name="Oval 1954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59" name="Oval 1955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60" name="Oval 1956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61" name="Oval 1957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62" name="Oval 1958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63" name="Oval 1959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64" name="Oval 1960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65" name="Oval 1961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66" name="Oval 1962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67" name="Oval 1963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68" name="Oval 1964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69" name="Oval 1965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70" name="Oval 1966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71" name="Oval 1967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72" name="Oval 1968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73" name="Oval 1969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74" name="Oval 1970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75" name="Oval 1971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76" name="Oval 1972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77" name="Oval 1973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78" name="Oval 1974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79" name="Oval 1975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80" name="Oval 1976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81" name="Oval 1977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82" name="Oval 1978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83" name="Oval 1979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84" name="Oval 1980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85" name="Oval 1981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86" name="Oval 1982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87" name="Oval 1983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88" name="Oval 1984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89" name="Oval 1985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90" name="Oval 1986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91" name="Oval 1987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92" name="Oval 1988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93" name="Oval 1989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94" name="Oval 1990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95" name="Oval 1991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96" name="Oval 1992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97" name="Oval 1993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98" name="Oval 1994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99" name="Oval 1995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00" name="Oval 1996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01" name="Oval 1997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902" name="Line 1998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903" name="Line 1999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904" name="Line 2000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46" name="Group 2001"/>
          <p:cNvGrpSpPr>
            <a:grpSpLocks/>
          </p:cNvGrpSpPr>
          <p:nvPr/>
        </p:nvGrpSpPr>
        <p:grpSpPr bwMode="auto">
          <a:xfrm>
            <a:off x="2192338" y="2674938"/>
            <a:ext cx="263525" cy="327025"/>
            <a:chOff x="1338" y="2105"/>
            <a:chExt cx="186" cy="206"/>
          </a:xfrm>
        </p:grpSpPr>
        <p:sp>
          <p:nvSpPr>
            <p:cNvPr id="25789" name="Freeform 2002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90" name="Freeform 2003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91" name="Freeform 2004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92" name="Freeform 2005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93" name="Freeform 2006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94" name="Freeform 2007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95" name="Freeform 2008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96" name="Freeform 2009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97" name="Freeform 2010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98" name="Freeform 2011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99" name="Oval 2012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00" name="Oval 2013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01" name="Oval 2014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02" name="Oval 2015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03" name="Oval 2016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04" name="Oval 2017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05" name="Oval 2018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06" name="Oval 2019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07" name="Oval 2020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08" name="Oval 2021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09" name="Oval 2022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10" name="Oval 2023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11" name="Oval 2024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12" name="Oval 2025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13" name="Oval 2026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14" name="Oval 2027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15" name="Oval 2028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16" name="Oval 2029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17" name="Oval 2030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18" name="Oval 2031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19" name="Oval 2032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20" name="Oval 2033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21" name="Oval 2034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22" name="Oval 2035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23" name="Oval 2036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24" name="Oval 2037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25" name="Oval 2038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26" name="Oval 2039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27" name="Oval 2040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28" name="Oval 2041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29" name="Oval 2042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30" name="Oval 2043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31" name="Oval 2044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32" name="Oval 2045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33" name="Oval 2046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34" name="Oval 2047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35" name="Oval 1024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36" name="Oval 1025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37" name="Oval 1026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38" name="Oval 1027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39" name="Oval 1028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40" name="Oval 1029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41" name="Oval 1030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42" name="Oval 1031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43" name="Oval 1032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844" name="Line 1033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45" name="Line 1034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46" name="Line 1035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47" name="Group 1036"/>
          <p:cNvGrpSpPr>
            <a:grpSpLocks/>
          </p:cNvGrpSpPr>
          <p:nvPr/>
        </p:nvGrpSpPr>
        <p:grpSpPr bwMode="auto">
          <a:xfrm>
            <a:off x="1925638" y="2693988"/>
            <a:ext cx="263525" cy="327025"/>
            <a:chOff x="1338" y="2105"/>
            <a:chExt cx="186" cy="206"/>
          </a:xfrm>
        </p:grpSpPr>
        <p:sp>
          <p:nvSpPr>
            <p:cNvPr id="25731" name="Freeform 1037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32" name="Freeform 1038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33" name="Freeform 1039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34" name="Freeform 1040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35" name="Freeform 1041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36" name="Freeform 1042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37" name="Freeform 1043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38" name="Freeform 1044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39" name="Freeform 1045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40" name="Freeform 1046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41" name="Oval 1047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42" name="Oval 1048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43" name="Oval 1049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44" name="Oval 1050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45" name="Oval 1051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46" name="Oval 1052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47" name="Oval 1053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48" name="Oval 1054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49" name="Oval 1055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50" name="Oval 1056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51" name="Oval 1057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52" name="Oval 1058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53" name="Oval 1059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54" name="Oval 1060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55" name="Oval 1061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56" name="Oval 1062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" name="Oval 1063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58" name="Oval 1064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59" name="Oval 1065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60" name="Oval 1066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61" name="Oval 1067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62" name="Oval 1068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63" name="Oval 1069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64" name="Oval 1070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65" name="Oval 1071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66" name="Oval 1072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67" name="Oval 1073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68" name="Oval 1074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69" name="Oval 1075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70" name="Oval 1076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71" name="Oval 1077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72" name="Oval 1078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73" name="Oval 1079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74" name="Oval 1080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75" name="Oval 1081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76" name="Oval 1082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77" name="Oval 1083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78" name="Oval 1084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79" name="Oval 1085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80" name="Oval 1086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81" name="Oval 1087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82" name="Oval 1088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83" name="Oval 1089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84" name="Oval 1090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85" name="Oval 1091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86" name="Line 1092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787" name="Line 1093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788" name="Line 1094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48" name="Group 1095"/>
          <p:cNvGrpSpPr>
            <a:grpSpLocks/>
          </p:cNvGrpSpPr>
          <p:nvPr/>
        </p:nvGrpSpPr>
        <p:grpSpPr bwMode="auto">
          <a:xfrm>
            <a:off x="2268538" y="3363913"/>
            <a:ext cx="263525" cy="327025"/>
            <a:chOff x="1338" y="2105"/>
            <a:chExt cx="186" cy="206"/>
          </a:xfrm>
        </p:grpSpPr>
        <p:sp>
          <p:nvSpPr>
            <p:cNvPr id="25673" name="Freeform 1096"/>
            <p:cNvSpPr>
              <a:spLocks/>
            </p:cNvSpPr>
            <p:nvPr/>
          </p:nvSpPr>
          <p:spPr bwMode="auto">
            <a:xfrm>
              <a:off x="1338" y="2105"/>
              <a:ext cx="96" cy="61"/>
            </a:xfrm>
            <a:custGeom>
              <a:avLst/>
              <a:gdLst>
                <a:gd name="T0" fmla="*/ 95 w 96"/>
                <a:gd name="T1" fmla="*/ 0 h 61"/>
                <a:gd name="T2" fmla="*/ 0 w 96"/>
                <a:gd name="T3" fmla="*/ 48 h 61"/>
                <a:gd name="T4" fmla="*/ 32 w 96"/>
                <a:gd name="T5" fmla="*/ 60 h 61"/>
                <a:gd name="T6" fmla="*/ 95 w 9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1"/>
                <a:gd name="T14" fmla="*/ 96 w 9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1">
                  <a:moveTo>
                    <a:pt x="95" y="0"/>
                  </a:moveTo>
                  <a:lnTo>
                    <a:pt x="0" y="48"/>
                  </a:lnTo>
                  <a:lnTo>
                    <a:pt x="32" y="60"/>
                  </a:lnTo>
                  <a:lnTo>
                    <a:pt x="9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74" name="Freeform 1097"/>
            <p:cNvSpPr>
              <a:spLocks/>
            </p:cNvSpPr>
            <p:nvPr/>
          </p:nvSpPr>
          <p:spPr bwMode="auto">
            <a:xfrm>
              <a:off x="1431" y="2105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2 w 93"/>
                <a:gd name="T3" fmla="*/ 48 h 61"/>
                <a:gd name="T4" fmla="*/ 62 w 93"/>
                <a:gd name="T5" fmla="*/ 60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2" y="48"/>
                  </a:lnTo>
                  <a:lnTo>
                    <a:pt x="62" y="6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75" name="Freeform 1098"/>
            <p:cNvSpPr>
              <a:spLocks/>
            </p:cNvSpPr>
            <p:nvPr/>
          </p:nvSpPr>
          <p:spPr bwMode="auto">
            <a:xfrm>
              <a:off x="1340" y="2155"/>
              <a:ext cx="30" cy="94"/>
            </a:xfrm>
            <a:custGeom>
              <a:avLst/>
              <a:gdLst>
                <a:gd name="T0" fmla="*/ 0 w 30"/>
                <a:gd name="T1" fmla="*/ 0 h 94"/>
                <a:gd name="T2" fmla="*/ 4 w 30"/>
                <a:gd name="T3" fmla="*/ 93 h 94"/>
                <a:gd name="T4" fmla="*/ 29 w 30"/>
                <a:gd name="T5" fmla="*/ 10 h 94"/>
                <a:gd name="T6" fmla="*/ 0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0" y="0"/>
                  </a:moveTo>
                  <a:lnTo>
                    <a:pt x="4" y="93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76" name="Freeform 1099"/>
            <p:cNvSpPr>
              <a:spLocks/>
            </p:cNvSpPr>
            <p:nvPr/>
          </p:nvSpPr>
          <p:spPr bwMode="auto">
            <a:xfrm>
              <a:off x="1492" y="2151"/>
              <a:ext cx="30" cy="94"/>
            </a:xfrm>
            <a:custGeom>
              <a:avLst/>
              <a:gdLst>
                <a:gd name="T0" fmla="*/ 29 w 30"/>
                <a:gd name="T1" fmla="*/ 0 h 94"/>
                <a:gd name="T2" fmla="*/ 0 w 30"/>
                <a:gd name="T3" fmla="*/ 12 h 94"/>
                <a:gd name="T4" fmla="*/ 29 w 30"/>
                <a:gd name="T5" fmla="*/ 93 h 94"/>
                <a:gd name="T6" fmla="*/ 29 w 30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4"/>
                <a:gd name="T14" fmla="*/ 30 w 30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4">
                  <a:moveTo>
                    <a:pt x="29" y="0"/>
                  </a:moveTo>
                  <a:lnTo>
                    <a:pt x="0" y="12"/>
                  </a:lnTo>
                  <a:lnTo>
                    <a:pt x="29" y="93"/>
                  </a:lnTo>
                  <a:lnTo>
                    <a:pt x="29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77" name="Freeform 1100"/>
            <p:cNvSpPr>
              <a:spLocks/>
            </p:cNvSpPr>
            <p:nvPr/>
          </p:nvSpPr>
          <p:spPr bwMode="auto">
            <a:xfrm>
              <a:off x="1431" y="2246"/>
              <a:ext cx="93" cy="65"/>
            </a:xfrm>
            <a:custGeom>
              <a:avLst/>
              <a:gdLst>
                <a:gd name="T0" fmla="*/ 92 w 93"/>
                <a:gd name="T1" fmla="*/ 0 h 65"/>
                <a:gd name="T2" fmla="*/ 0 w 93"/>
                <a:gd name="T3" fmla="*/ 24 h 65"/>
                <a:gd name="T4" fmla="*/ 2 w 93"/>
                <a:gd name="T5" fmla="*/ 64 h 65"/>
                <a:gd name="T6" fmla="*/ 92 w 9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5"/>
                <a:gd name="T14" fmla="*/ 93 w 9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5">
                  <a:moveTo>
                    <a:pt x="92" y="0"/>
                  </a:moveTo>
                  <a:lnTo>
                    <a:pt x="0" y="24"/>
                  </a:lnTo>
                  <a:lnTo>
                    <a:pt x="2" y="64"/>
                  </a:lnTo>
                  <a:lnTo>
                    <a:pt x="92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78" name="Freeform 1101"/>
            <p:cNvSpPr>
              <a:spLocks/>
            </p:cNvSpPr>
            <p:nvPr/>
          </p:nvSpPr>
          <p:spPr bwMode="auto">
            <a:xfrm>
              <a:off x="1368" y="2165"/>
              <a:ext cx="124" cy="106"/>
            </a:xfrm>
            <a:custGeom>
              <a:avLst/>
              <a:gdLst>
                <a:gd name="T0" fmla="*/ 0 w 124"/>
                <a:gd name="T1" fmla="*/ 0 h 106"/>
                <a:gd name="T2" fmla="*/ 63 w 124"/>
                <a:gd name="T3" fmla="*/ 105 h 106"/>
                <a:gd name="T4" fmla="*/ 123 w 124"/>
                <a:gd name="T5" fmla="*/ 0 h 106"/>
                <a:gd name="T6" fmla="*/ 0 w 124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6"/>
                <a:gd name="T14" fmla="*/ 124 w 12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6">
                  <a:moveTo>
                    <a:pt x="0" y="0"/>
                  </a:moveTo>
                  <a:lnTo>
                    <a:pt x="63" y="105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79" name="Freeform 1102"/>
            <p:cNvSpPr>
              <a:spLocks/>
            </p:cNvSpPr>
            <p:nvPr/>
          </p:nvSpPr>
          <p:spPr bwMode="auto">
            <a:xfrm>
              <a:off x="1368" y="2105"/>
              <a:ext cx="128" cy="61"/>
            </a:xfrm>
            <a:custGeom>
              <a:avLst/>
              <a:gdLst>
                <a:gd name="T0" fmla="*/ 65 w 128"/>
                <a:gd name="T1" fmla="*/ 0 h 61"/>
                <a:gd name="T2" fmla="*/ 0 w 128"/>
                <a:gd name="T3" fmla="*/ 60 h 61"/>
                <a:gd name="T4" fmla="*/ 127 w 128"/>
                <a:gd name="T5" fmla="*/ 60 h 61"/>
                <a:gd name="T6" fmla="*/ 65 w 12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1"/>
                <a:gd name="T14" fmla="*/ 128 w 12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1">
                  <a:moveTo>
                    <a:pt x="65" y="0"/>
                  </a:moveTo>
                  <a:lnTo>
                    <a:pt x="0" y="60"/>
                  </a:lnTo>
                  <a:lnTo>
                    <a:pt x="127" y="60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80" name="Freeform 1103"/>
            <p:cNvSpPr>
              <a:spLocks/>
            </p:cNvSpPr>
            <p:nvPr/>
          </p:nvSpPr>
          <p:spPr bwMode="auto">
            <a:xfrm>
              <a:off x="1342" y="2248"/>
              <a:ext cx="90" cy="63"/>
            </a:xfrm>
            <a:custGeom>
              <a:avLst/>
              <a:gdLst>
                <a:gd name="T0" fmla="*/ 0 w 90"/>
                <a:gd name="T1" fmla="*/ 0 h 63"/>
                <a:gd name="T2" fmla="*/ 89 w 90"/>
                <a:gd name="T3" fmla="*/ 22 h 63"/>
                <a:gd name="T4" fmla="*/ 89 w 90"/>
                <a:gd name="T5" fmla="*/ 62 h 63"/>
                <a:gd name="T6" fmla="*/ 0 w 9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3"/>
                <a:gd name="T14" fmla="*/ 90 w 9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3">
                  <a:moveTo>
                    <a:pt x="0" y="0"/>
                  </a:moveTo>
                  <a:lnTo>
                    <a:pt x="89" y="22"/>
                  </a:lnTo>
                  <a:lnTo>
                    <a:pt x="89" y="6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81" name="Freeform 1104"/>
            <p:cNvSpPr>
              <a:spLocks/>
            </p:cNvSpPr>
            <p:nvPr/>
          </p:nvSpPr>
          <p:spPr bwMode="auto">
            <a:xfrm>
              <a:off x="1433" y="2165"/>
              <a:ext cx="91" cy="106"/>
            </a:xfrm>
            <a:custGeom>
              <a:avLst/>
              <a:gdLst>
                <a:gd name="T0" fmla="*/ 58 w 91"/>
                <a:gd name="T1" fmla="*/ 0 h 106"/>
                <a:gd name="T2" fmla="*/ 0 w 91"/>
                <a:gd name="T3" fmla="*/ 105 h 106"/>
                <a:gd name="T4" fmla="*/ 90 w 91"/>
                <a:gd name="T5" fmla="*/ 81 h 106"/>
                <a:gd name="T6" fmla="*/ 58 w 9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06"/>
                <a:gd name="T14" fmla="*/ 91 w 9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06">
                  <a:moveTo>
                    <a:pt x="58" y="0"/>
                  </a:moveTo>
                  <a:lnTo>
                    <a:pt x="0" y="105"/>
                  </a:lnTo>
                  <a:lnTo>
                    <a:pt x="90" y="81"/>
                  </a:lnTo>
                  <a:lnTo>
                    <a:pt x="58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82" name="Freeform 1105"/>
            <p:cNvSpPr>
              <a:spLocks/>
            </p:cNvSpPr>
            <p:nvPr/>
          </p:nvSpPr>
          <p:spPr bwMode="auto">
            <a:xfrm>
              <a:off x="1342" y="2165"/>
              <a:ext cx="90" cy="106"/>
            </a:xfrm>
            <a:custGeom>
              <a:avLst/>
              <a:gdLst>
                <a:gd name="T0" fmla="*/ 26 w 90"/>
                <a:gd name="T1" fmla="*/ 0 h 106"/>
                <a:gd name="T2" fmla="*/ 0 w 90"/>
                <a:gd name="T3" fmla="*/ 81 h 106"/>
                <a:gd name="T4" fmla="*/ 89 w 90"/>
                <a:gd name="T5" fmla="*/ 105 h 106"/>
                <a:gd name="T6" fmla="*/ 26 w 9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06"/>
                <a:gd name="T14" fmla="*/ 90 w 9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06">
                  <a:moveTo>
                    <a:pt x="26" y="0"/>
                  </a:moveTo>
                  <a:lnTo>
                    <a:pt x="0" y="81"/>
                  </a:lnTo>
                  <a:lnTo>
                    <a:pt x="89" y="105"/>
                  </a:lnTo>
                  <a:lnTo>
                    <a:pt x="26" y="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83" name="Oval 1106"/>
            <p:cNvSpPr>
              <a:spLocks noChangeArrowheads="1"/>
            </p:cNvSpPr>
            <p:nvPr/>
          </p:nvSpPr>
          <p:spPr bwMode="auto">
            <a:xfrm>
              <a:off x="1388" y="2167"/>
              <a:ext cx="86" cy="8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84" name="Oval 1107"/>
            <p:cNvSpPr>
              <a:spLocks noChangeArrowheads="1"/>
            </p:cNvSpPr>
            <p:nvPr/>
          </p:nvSpPr>
          <p:spPr bwMode="auto">
            <a:xfrm>
              <a:off x="1388" y="2167"/>
              <a:ext cx="84" cy="7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606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85" name="Oval 1108"/>
            <p:cNvSpPr>
              <a:spLocks noChangeArrowheads="1"/>
            </p:cNvSpPr>
            <p:nvPr/>
          </p:nvSpPr>
          <p:spPr bwMode="auto">
            <a:xfrm>
              <a:off x="1388" y="2167"/>
              <a:ext cx="82" cy="7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0C0C0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86" name="Oval 1109"/>
            <p:cNvSpPr>
              <a:spLocks noChangeArrowheads="1"/>
            </p:cNvSpPr>
            <p:nvPr/>
          </p:nvSpPr>
          <p:spPr bwMode="auto">
            <a:xfrm>
              <a:off x="1388" y="2167"/>
              <a:ext cx="80" cy="7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2121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87" name="Oval 1110"/>
            <p:cNvSpPr>
              <a:spLocks noChangeArrowheads="1"/>
            </p:cNvSpPr>
            <p:nvPr/>
          </p:nvSpPr>
          <p:spPr bwMode="auto">
            <a:xfrm>
              <a:off x="1390" y="2169"/>
              <a:ext cx="76" cy="7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8181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88" name="Oval 1111"/>
            <p:cNvSpPr>
              <a:spLocks noChangeArrowheads="1"/>
            </p:cNvSpPr>
            <p:nvPr/>
          </p:nvSpPr>
          <p:spPr bwMode="auto">
            <a:xfrm>
              <a:off x="1390" y="2169"/>
              <a:ext cx="74" cy="6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1E1E1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89" name="Oval 1112"/>
            <p:cNvSpPr>
              <a:spLocks noChangeArrowheads="1"/>
            </p:cNvSpPr>
            <p:nvPr/>
          </p:nvSpPr>
          <p:spPr bwMode="auto">
            <a:xfrm>
              <a:off x="1390" y="2169"/>
              <a:ext cx="72" cy="6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4242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90" name="Oval 1113"/>
            <p:cNvSpPr>
              <a:spLocks noChangeArrowheads="1"/>
            </p:cNvSpPr>
            <p:nvPr/>
          </p:nvSpPr>
          <p:spPr bwMode="auto">
            <a:xfrm>
              <a:off x="1392" y="2171"/>
              <a:ext cx="68" cy="6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2A2A2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91" name="Oval 1114"/>
            <p:cNvSpPr>
              <a:spLocks noChangeArrowheads="1"/>
            </p:cNvSpPr>
            <p:nvPr/>
          </p:nvSpPr>
          <p:spPr bwMode="auto">
            <a:xfrm>
              <a:off x="1392" y="2171"/>
              <a:ext cx="65" cy="6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0303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92" name="Oval 1115"/>
            <p:cNvSpPr>
              <a:spLocks noChangeArrowheads="1"/>
            </p:cNvSpPr>
            <p:nvPr/>
          </p:nvSpPr>
          <p:spPr bwMode="auto">
            <a:xfrm>
              <a:off x="1392" y="2171"/>
              <a:ext cx="64" cy="5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6363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93" name="Oval 1116"/>
            <p:cNvSpPr>
              <a:spLocks noChangeArrowheads="1"/>
            </p:cNvSpPr>
            <p:nvPr/>
          </p:nvSpPr>
          <p:spPr bwMode="auto">
            <a:xfrm>
              <a:off x="1394" y="2173"/>
              <a:ext cx="59" cy="5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3C3C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94" name="Oval 1117"/>
            <p:cNvSpPr>
              <a:spLocks noChangeArrowheads="1"/>
            </p:cNvSpPr>
            <p:nvPr/>
          </p:nvSpPr>
          <p:spPr bwMode="auto">
            <a:xfrm>
              <a:off x="1394" y="2173"/>
              <a:ext cx="58" cy="5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3434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95" name="Oval 1118"/>
            <p:cNvSpPr>
              <a:spLocks noChangeArrowheads="1"/>
            </p:cNvSpPr>
            <p:nvPr/>
          </p:nvSpPr>
          <p:spPr bwMode="auto">
            <a:xfrm>
              <a:off x="1394" y="2173"/>
              <a:ext cx="55" cy="5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96" name="Oval 1119"/>
            <p:cNvSpPr>
              <a:spLocks noChangeArrowheads="1"/>
            </p:cNvSpPr>
            <p:nvPr/>
          </p:nvSpPr>
          <p:spPr bwMode="auto">
            <a:xfrm>
              <a:off x="1396" y="2175"/>
              <a:ext cx="52" cy="4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97" name="Oval 1120"/>
            <p:cNvSpPr>
              <a:spLocks noChangeArrowheads="1"/>
            </p:cNvSpPr>
            <p:nvPr/>
          </p:nvSpPr>
          <p:spPr bwMode="auto">
            <a:xfrm>
              <a:off x="1396" y="2175"/>
              <a:ext cx="49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98" name="Oval 1121"/>
            <p:cNvSpPr>
              <a:spLocks noChangeArrowheads="1"/>
            </p:cNvSpPr>
            <p:nvPr/>
          </p:nvSpPr>
          <p:spPr bwMode="auto">
            <a:xfrm>
              <a:off x="1396" y="2175"/>
              <a:ext cx="48" cy="44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5B5B5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699" name="Oval 1122"/>
            <p:cNvSpPr>
              <a:spLocks noChangeArrowheads="1"/>
            </p:cNvSpPr>
            <p:nvPr/>
          </p:nvSpPr>
          <p:spPr bwMode="auto">
            <a:xfrm>
              <a:off x="1398" y="2177"/>
              <a:ext cx="43" cy="3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1616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00" name="Oval 1123"/>
            <p:cNvSpPr>
              <a:spLocks noChangeArrowheads="1"/>
            </p:cNvSpPr>
            <p:nvPr/>
          </p:nvSpPr>
          <p:spPr bwMode="auto">
            <a:xfrm>
              <a:off x="1398" y="2177"/>
              <a:ext cx="42" cy="3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01" name="Oval 1124"/>
            <p:cNvSpPr>
              <a:spLocks noChangeArrowheads="1"/>
            </p:cNvSpPr>
            <p:nvPr/>
          </p:nvSpPr>
          <p:spPr bwMode="auto">
            <a:xfrm>
              <a:off x="1398" y="2177"/>
              <a:ext cx="39" cy="3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6D6D6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02" name="Oval 1125"/>
            <p:cNvSpPr>
              <a:spLocks noChangeArrowheads="1"/>
            </p:cNvSpPr>
            <p:nvPr/>
          </p:nvSpPr>
          <p:spPr bwMode="auto">
            <a:xfrm>
              <a:off x="1400" y="2179"/>
              <a:ext cx="36" cy="3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3737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03" name="Oval 1126"/>
            <p:cNvSpPr>
              <a:spLocks noChangeArrowheads="1"/>
            </p:cNvSpPr>
            <p:nvPr/>
          </p:nvSpPr>
          <p:spPr bwMode="auto">
            <a:xfrm>
              <a:off x="1400" y="2179"/>
              <a:ext cx="33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9797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04" name="Oval 1127"/>
            <p:cNvSpPr>
              <a:spLocks noChangeArrowheads="1"/>
            </p:cNvSpPr>
            <p:nvPr/>
          </p:nvSpPr>
          <p:spPr bwMode="auto">
            <a:xfrm>
              <a:off x="1400" y="2179"/>
              <a:ext cx="32" cy="28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05" name="Oval 1128"/>
            <p:cNvSpPr>
              <a:spLocks noChangeArrowheads="1"/>
            </p:cNvSpPr>
            <p:nvPr/>
          </p:nvSpPr>
          <p:spPr bwMode="auto">
            <a:xfrm>
              <a:off x="1402" y="2181"/>
              <a:ext cx="27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6868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06" name="Oval 1129"/>
            <p:cNvSpPr>
              <a:spLocks noChangeArrowheads="1"/>
            </p:cNvSpPr>
            <p:nvPr/>
          </p:nvSpPr>
          <p:spPr bwMode="auto">
            <a:xfrm>
              <a:off x="1402" y="2181"/>
              <a:ext cx="26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8C8C8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07" name="Oval 1130"/>
            <p:cNvSpPr>
              <a:spLocks noChangeArrowheads="1"/>
            </p:cNvSpPr>
            <p:nvPr/>
          </p:nvSpPr>
          <p:spPr bwMode="auto">
            <a:xfrm>
              <a:off x="1402" y="2181"/>
              <a:ext cx="23" cy="1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2929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08" name="Oval 1131"/>
            <p:cNvSpPr>
              <a:spLocks noChangeArrowheads="1"/>
            </p:cNvSpPr>
            <p:nvPr/>
          </p:nvSpPr>
          <p:spPr bwMode="auto">
            <a:xfrm>
              <a:off x="1404" y="2183"/>
              <a:ext cx="20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8989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09" name="Oval 1132"/>
            <p:cNvSpPr>
              <a:spLocks noChangeArrowheads="1"/>
            </p:cNvSpPr>
            <p:nvPr/>
          </p:nvSpPr>
          <p:spPr bwMode="auto">
            <a:xfrm>
              <a:off x="1404" y="2183"/>
              <a:ext cx="17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9E9E9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10" name="Oval 1133"/>
            <p:cNvSpPr>
              <a:spLocks noChangeArrowheads="1"/>
            </p:cNvSpPr>
            <p:nvPr/>
          </p:nvSpPr>
          <p:spPr bwMode="auto">
            <a:xfrm>
              <a:off x="1404" y="2183"/>
              <a:ext cx="16" cy="15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4A4A4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11" name="Oval 1134"/>
            <p:cNvSpPr>
              <a:spLocks noChangeArrowheads="1"/>
            </p:cNvSpPr>
            <p:nvPr/>
          </p:nvSpPr>
          <p:spPr bwMode="auto">
            <a:xfrm>
              <a:off x="1406" y="2185"/>
              <a:ext cx="11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AAAAAA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12" name="Oval 1135"/>
            <p:cNvSpPr>
              <a:spLocks noChangeArrowheads="1"/>
            </p:cNvSpPr>
            <p:nvPr/>
          </p:nvSpPr>
          <p:spPr bwMode="auto">
            <a:xfrm>
              <a:off x="1406" y="2185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0B0B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13" name="Oval 1136"/>
            <p:cNvSpPr>
              <a:spLocks noChangeArrowheads="1"/>
            </p:cNvSpPr>
            <p:nvPr/>
          </p:nvSpPr>
          <p:spPr bwMode="auto">
            <a:xfrm>
              <a:off x="1406" y="2185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6B6B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14" name="Oval 1137"/>
            <p:cNvSpPr>
              <a:spLocks noChangeArrowheads="1"/>
            </p:cNvSpPr>
            <p:nvPr/>
          </p:nvSpPr>
          <p:spPr bwMode="auto">
            <a:xfrm>
              <a:off x="1408" y="2187"/>
              <a:ext cx="4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BCBCB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15" name="Oval 1138"/>
            <p:cNvSpPr>
              <a:spLocks noChangeArrowheads="1"/>
            </p:cNvSpPr>
            <p:nvPr/>
          </p:nvSpPr>
          <p:spPr bwMode="auto">
            <a:xfrm>
              <a:off x="1408" y="2187"/>
              <a:ext cx="1" cy="1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3C3C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16" name="Oval 1139"/>
            <p:cNvSpPr>
              <a:spLocks noChangeArrowheads="1"/>
            </p:cNvSpPr>
            <p:nvPr/>
          </p:nvSpPr>
          <p:spPr bwMode="auto">
            <a:xfrm>
              <a:off x="1408" y="2171"/>
              <a:ext cx="1" cy="29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9C9C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17" name="Oval 1140"/>
            <p:cNvSpPr>
              <a:spLocks noChangeArrowheads="1"/>
            </p:cNvSpPr>
            <p:nvPr/>
          </p:nvSpPr>
          <p:spPr bwMode="auto">
            <a:xfrm>
              <a:off x="1394" y="2173"/>
              <a:ext cx="27" cy="2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CFCFC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18" name="Oval 1141"/>
            <p:cNvSpPr>
              <a:spLocks noChangeArrowheads="1"/>
            </p:cNvSpPr>
            <p:nvPr/>
          </p:nvSpPr>
          <p:spPr bwMode="auto">
            <a:xfrm>
              <a:off x="1392" y="2173"/>
              <a:ext cx="26" cy="2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5D5D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19" name="Oval 1142"/>
            <p:cNvSpPr>
              <a:spLocks noChangeArrowheads="1"/>
            </p:cNvSpPr>
            <p:nvPr/>
          </p:nvSpPr>
          <p:spPr bwMode="auto">
            <a:xfrm>
              <a:off x="1394" y="2173"/>
              <a:ext cx="23" cy="22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DBDBDB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20" name="Oval 1143"/>
            <p:cNvSpPr>
              <a:spLocks noChangeArrowheads="1"/>
            </p:cNvSpPr>
            <p:nvPr/>
          </p:nvSpPr>
          <p:spPr bwMode="auto">
            <a:xfrm>
              <a:off x="1396" y="2175"/>
              <a:ext cx="20" cy="1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21" name="Oval 1144"/>
            <p:cNvSpPr>
              <a:spLocks noChangeArrowheads="1"/>
            </p:cNvSpPr>
            <p:nvPr/>
          </p:nvSpPr>
          <p:spPr bwMode="auto">
            <a:xfrm>
              <a:off x="1396" y="2175"/>
              <a:ext cx="17" cy="1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7E7E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22" name="Oval 1145"/>
            <p:cNvSpPr>
              <a:spLocks noChangeArrowheads="1"/>
            </p:cNvSpPr>
            <p:nvPr/>
          </p:nvSpPr>
          <p:spPr bwMode="auto">
            <a:xfrm>
              <a:off x="1396" y="2175"/>
              <a:ext cx="16" cy="13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EDEDE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23" name="Oval 1146"/>
            <p:cNvSpPr>
              <a:spLocks noChangeArrowheads="1"/>
            </p:cNvSpPr>
            <p:nvPr/>
          </p:nvSpPr>
          <p:spPr bwMode="auto">
            <a:xfrm>
              <a:off x="1398" y="2177"/>
              <a:ext cx="11" cy="10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3F3F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24" name="Oval 1147"/>
            <p:cNvSpPr>
              <a:spLocks noChangeArrowheads="1"/>
            </p:cNvSpPr>
            <p:nvPr/>
          </p:nvSpPr>
          <p:spPr bwMode="auto">
            <a:xfrm>
              <a:off x="1398" y="2177"/>
              <a:ext cx="10" cy="7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9F9F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25" name="Oval 1148"/>
            <p:cNvSpPr>
              <a:spLocks noChangeArrowheads="1"/>
            </p:cNvSpPr>
            <p:nvPr/>
          </p:nvSpPr>
          <p:spPr bwMode="auto">
            <a:xfrm>
              <a:off x="1398" y="2177"/>
              <a:ext cx="7" cy="6"/>
            </a:xfrm>
            <a:prstGeom prst="ellipse">
              <a:avLst/>
            </a:prstGeom>
            <a:solidFill>
              <a:srgbClr val="FFFFCC"/>
            </a:solidFill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26" name="Oval 1149"/>
            <p:cNvSpPr>
              <a:spLocks noChangeArrowheads="1"/>
            </p:cNvSpPr>
            <p:nvPr/>
          </p:nvSpPr>
          <p:spPr bwMode="auto">
            <a:xfrm>
              <a:off x="1398" y="2177"/>
              <a:ext cx="6" cy="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27" name="Oval 1150"/>
            <p:cNvSpPr>
              <a:spLocks noChangeArrowheads="1"/>
            </p:cNvSpPr>
            <p:nvPr/>
          </p:nvSpPr>
          <p:spPr bwMode="auto">
            <a:xfrm>
              <a:off x="1380" y="2159"/>
              <a:ext cx="102" cy="96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FF330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it-IT"/>
            </a:p>
          </p:txBody>
        </p:sp>
        <p:sp>
          <p:nvSpPr>
            <p:cNvPr id="25728" name="Line 1151"/>
            <p:cNvSpPr>
              <a:spLocks noChangeShapeType="1"/>
            </p:cNvSpPr>
            <p:nvPr/>
          </p:nvSpPr>
          <p:spPr bwMode="auto">
            <a:xfrm>
              <a:off x="1376" y="2163"/>
              <a:ext cx="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729" name="Line 1152"/>
            <p:cNvSpPr>
              <a:spLocks noChangeShapeType="1"/>
            </p:cNvSpPr>
            <p:nvPr/>
          </p:nvSpPr>
          <p:spPr bwMode="auto">
            <a:xfrm>
              <a:off x="1374" y="2171"/>
              <a:ext cx="46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730" name="Line 1153"/>
            <p:cNvSpPr>
              <a:spLocks noChangeShapeType="1"/>
            </p:cNvSpPr>
            <p:nvPr/>
          </p:nvSpPr>
          <p:spPr bwMode="auto">
            <a:xfrm flipH="1">
              <a:off x="1420" y="2171"/>
              <a:ext cx="77" cy="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5649" name="Text Box 1157"/>
          <p:cNvSpPr txBox="1">
            <a:spLocks noChangeArrowheads="1"/>
          </p:cNvSpPr>
          <p:nvPr/>
        </p:nvSpPr>
        <p:spPr bwMode="auto">
          <a:xfrm>
            <a:off x="2667000" y="40386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50" name="Text Box 1158"/>
          <p:cNvSpPr txBox="1">
            <a:spLocks noChangeArrowheads="1"/>
          </p:cNvSpPr>
          <p:nvPr/>
        </p:nvSpPr>
        <p:spPr bwMode="auto">
          <a:xfrm>
            <a:off x="3570288" y="2376488"/>
            <a:ext cx="39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51" name="Text Box 1159"/>
          <p:cNvSpPr txBox="1">
            <a:spLocks noChangeArrowheads="1"/>
          </p:cNvSpPr>
          <p:nvPr/>
        </p:nvSpPr>
        <p:spPr bwMode="auto">
          <a:xfrm>
            <a:off x="3276600" y="3214688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52" name="Text Box 1160"/>
          <p:cNvSpPr txBox="1">
            <a:spLocks noChangeArrowheads="1"/>
          </p:cNvSpPr>
          <p:nvPr/>
        </p:nvSpPr>
        <p:spPr bwMode="auto">
          <a:xfrm>
            <a:off x="5094288" y="1995488"/>
            <a:ext cx="39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53" name="Text Box 1161"/>
          <p:cNvSpPr txBox="1">
            <a:spLocks noChangeArrowheads="1"/>
          </p:cNvSpPr>
          <p:nvPr/>
        </p:nvSpPr>
        <p:spPr bwMode="auto">
          <a:xfrm>
            <a:off x="4713288" y="281940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54" name="Text Box 1162"/>
          <p:cNvSpPr txBox="1">
            <a:spLocks noChangeArrowheads="1"/>
          </p:cNvSpPr>
          <p:nvPr/>
        </p:nvSpPr>
        <p:spPr bwMode="auto">
          <a:xfrm>
            <a:off x="4419600" y="36576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55" name="Text Box 1163"/>
          <p:cNvSpPr txBox="1">
            <a:spLocks noChangeArrowheads="1"/>
          </p:cNvSpPr>
          <p:nvPr/>
        </p:nvSpPr>
        <p:spPr bwMode="auto">
          <a:xfrm>
            <a:off x="4038600" y="4433888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56" name="Text Box 1164"/>
          <p:cNvSpPr txBox="1">
            <a:spLocks noChangeArrowheads="1"/>
          </p:cNvSpPr>
          <p:nvPr/>
        </p:nvSpPr>
        <p:spPr bwMode="auto">
          <a:xfrm>
            <a:off x="3505200" y="5272088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57" name="Text Box 1165"/>
          <p:cNvSpPr txBox="1">
            <a:spLocks noChangeArrowheads="1"/>
          </p:cNvSpPr>
          <p:nvPr/>
        </p:nvSpPr>
        <p:spPr bwMode="auto">
          <a:xfrm>
            <a:off x="6313488" y="160020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58" name="Text Box 1166"/>
          <p:cNvSpPr txBox="1">
            <a:spLocks noChangeArrowheads="1"/>
          </p:cNvSpPr>
          <p:nvPr/>
        </p:nvSpPr>
        <p:spPr bwMode="auto">
          <a:xfrm>
            <a:off x="6237288" y="2376488"/>
            <a:ext cx="39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59" name="Text Box 1167"/>
          <p:cNvSpPr txBox="1">
            <a:spLocks noChangeArrowheads="1"/>
          </p:cNvSpPr>
          <p:nvPr/>
        </p:nvSpPr>
        <p:spPr bwMode="auto">
          <a:xfrm>
            <a:off x="5856288" y="320040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0" name="Text Box 1168"/>
          <p:cNvSpPr txBox="1">
            <a:spLocks noChangeArrowheads="1"/>
          </p:cNvSpPr>
          <p:nvPr/>
        </p:nvSpPr>
        <p:spPr bwMode="auto">
          <a:xfrm>
            <a:off x="5638800" y="41148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1" name="Text Box 1169"/>
          <p:cNvSpPr txBox="1">
            <a:spLocks noChangeArrowheads="1"/>
          </p:cNvSpPr>
          <p:nvPr/>
        </p:nvSpPr>
        <p:spPr bwMode="auto">
          <a:xfrm>
            <a:off x="5246688" y="4814888"/>
            <a:ext cx="39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2" name="Text Box 1170"/>
          <p:cNvSpPr txBox="1">
            <a:spLocks noChangeArrowheads="1"/>
          </p:cNvSpPr>
          <p:nvPr/>
        </p:nvSpPr>
        <p:spPr bwMode="auto">
          <a:xfrm>
            <a:off x="5029200" y="56388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3" name="Text Box 1171"/>
          <p:cNvSpPr txBox="1">
            <a:spLocks noChangeArrowheads="1"/>
          </p:cNvSpPr>
          <p:nvPr/>
        </p:nvSpPr>
        <p:spPr bwMode="auto">
          <a:xfrm>
            <a:off x="5932488" y="6034088"/>
            <a:ext cx="39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4" name="Text Box 1172"/>
          <p:cNvSpPr txBox="1">
            <a:spLocks noChangeArrowheads="1"/>
          </p:cNvSpPr>
          <p:nvPr/>
        </p:nvSpPr>
        <p:spPr bwMode="auto">
          <a:xfrm>
            <a:off x="6465888" y="518160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5" name="Text Box 1173"/>
          <p:cNvSpPr txBox="1">
            <a:spLocks noChangeArrowheads="1"/>
          </p:cNvSpPr>
          <p:nvPr/>
        </p:nvSpPr>
        <p:spPr bwMode="auto">
          <a:xfrm>
            <a:off x="6846888" y="4433888"/>
            <a:ext cx="39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6" name="Text Box 1174"/>
          <p:cNvSpPr txBox="1">
            <a:spLocks noChangeArrowheads="1"/>
          </p:cNvSpPr>
          <p:nvPr/>
        </p:nvSpPr>
        <p:spPr bwMode="auto">
          <a:xfrm>
            <a:off x="6934200" y="36576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7" name="Text Box 1175"/>
          <p:cNvSpPr txBox="1">
            <a:spLocks noChangeArrowheads="1"/>
          </p:cNvSpPr>
          <p:nvPr/>
        </p:nvSpPr>
        <p:spPr bwMode="auto">
          <a:xfrm>
            <a:off x="7380288" y="281940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8" name="Text Box 1176"/>
          <p:cNvSpPr txBox="1">
            <a:spLocks noChangeArrowheads="1"/>
          </p:cNvSpPr>
          <p:nvPr/>
        </p:nvSpPr>
        <p:spPr bwMode="auto">
          <a:xfrm>
            <a:off x="7456488" y="2035175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9" name="Text Box 1177"/>
          <p:cNvSpPr txBox="1">
            <a:spLocks noChangeArrowheads="1"/>
          </p:cNvSpPr>
          <p:nvPr/>
        </p:nvSpPr>
        <p:spPr bwMode="auto">
          <a:xfrm>
            <a:off x="7913688" y="1219200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>
                <a:solidFill>
                  <a:srgbClr val="FF9900"/>
                </a:solidFill>
                <a:latin typeface="Arial" panose="020B0604020202020204" pitchFamily="34" charset="0"/>
              </a:rPr>
              <a:t>+</a:t>
            </a:r>
            <a:endParaRPr lang="fr-FR" sz="2400" b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757" name="AutoShape 1181"/>
          <p:cNvSpPr>
            <a:spLocks noChangeArrowheads="1"/>
          </p:cNvSpPr>
          <p:nvPr/>
        </p:nvSpPr>
        <p:spPr bwMode="auto">
          <a:xfrm>
            <a:off x="2057400" y="1371600"/>
            <a:ext cx="2514600" cy="762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25671" name="Text Box 1182"/>
          <p:cNvSpPr txBox="1">
            <a:spLocks noChangeArrowheads="1"/>
          </p:cNvSpPr>
          <p:nvPr/>
        </p:nvSpPr>
        <p:spPr bwMode="auto">
          <a:xfrm>
            <a:off x="2544787" y="1530350"/>
            <a:ext cx="1695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settimane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5" name="Rectangle 3"/>
          <p:cNvSpPr>
            <a:spLocks noChangeArrowheads="1"/>
          </p:cNvSpPr>
          <p:nvPr/>
        </p:nvSpPr>
        <p:spPr bwMode="auto">
          <a:xfrm>
            <a:off x="495300" y="139700"/>
            <a:ext cx="8226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Portatori</a:t>
            </a: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latenti</a:t>
            </a: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diffusione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dell’infezione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340768"/>
            <a:ext cx="88569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40"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escreto anche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animali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asintomatica</a:t>
            </a:r>
          </a:p>
          <a:p>
            <a:pPr marR="20140" algn="ctr"/>
            <a:endParaRPr lang="it-IT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20140" algn="ctr"/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10170" algn="ctr"/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Sviluppo infezione asintomatica:</a:t>
            </a:r>
          </a:p>
          <a:p>
            <a:pPr marR="10170" algn="ctr"/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-stipiti 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bassa virulenza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-reinfezione (conseguente 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 diminuzione 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dell’immunità)</a:t>
            </a: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-riattivazione 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1680" y="476672"/>
            <a:ext cx="6156870" cy="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ASINTOMATICA</a:t>
            </a: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40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992188" y="4800600"/>
            <a:ext cx="7010400" cy="1828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476375" y="333375"/>
            <a:ext cx="628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 DI RISCHIO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66800" y="5006975"/>
            <a:ext cx="70104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Riescrezione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2400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per un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periodo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4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settimane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lenta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diffusione</a:t>
            </a:r>
            <a:r>
              <a:rPr lang="fr-FR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914400" y="1828800"/>
            <a:ext cx="7772400" cy="2209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066800" y="1787214"/>
            <a:ext cx="7848600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(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introduzione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animali</a:t>
            </a: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primaria</a:t>
            </a: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riescrezione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  <a:defRPr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attraverso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l’aria (4 m)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77792" y="1143000"/>
            <a:ext cx="3367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 ALLEVAMENTI</a:t>
            </a:r>
            <a:endParaRPr lang="it-IT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2400" y="4267200"/>
            <a:ext cx="77089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NELL’AMBITO DELL’ALLEVAMENTO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57200" y="1676400"/>
            <a:ext cx="276225" cy="1214438"/>
          </a:xfrm>
          <a:prstGeom prst="curvedRightArrow">
            <a:avLst>
              <a:gd name="adj1" fmla="val 87931"/>
              <a:gd name="adj2" fmla="val 175862"/>
              <a:gd name="adj3" fmla="val 33333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485775" y="4805363"/>
            <a:ext cx="276225" cy="1214437"/>
          </a:xfrm>
          <a:prstGeom prst="curvedRightArrow">
            <a:avLst>
              <a:gd name="adj1" fmla="val 87931"/>
              <a:gd name="adj2" fmla="val 175862"/>
              <a:gd name="adj3" fmla="val 33333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7544" y="447813"/>
            <a:ext cx="8139112" cy="76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Quadri </a:t>
            </a:r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linici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dell’infezione</a:t>
            </a: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BoHV.1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62000" y="2209800"/>
            <a:ext cx="7772400" cy="32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Rinotracheite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infettiva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bovina</a:t>
            </a: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Vulvovaginite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infettiva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pustolosa</a:t>
            </a:r>
            <a:endParaRPr lang="fr-FR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Balanopostite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pustolosa</a:t>
            </a: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Meningoencefalite</a:t>
            </a: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Aborto</a:t>
            </a: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neonatale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sistemica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8678" name="Picture 7" descr="Mad_co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05" y="1231427"/>
            <a:ext cx="1631516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835696" y="620688"/>
            <a:ext cx="5472285" cy="66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Herpesvirus </a:t>
            </a:r>
            <a:r>
              <a:rPr lang="fr-FR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bovini</a:t>
            </a:r>
            <a:endParaRPr lang="fr-FR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97082"/>
              </p:ext>
            </p:extLst>
          </p:nvPr>
        </p:nvGraphicFramePr>
        <p:xfrm>
          <a:off x="611560" y="1412776"/>
          <a:ext cx="8064896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Virus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Subfamily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</a:t>
                      </a:r>
                      <a:r>
                        <a:rPr lang="it-I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following</a:t>
                      </a:r>
                      <a:r>
                        <a:rPr lang="it-I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Cattle</a:t>
                      </a:r>
                      <a:r>
                        <a:rPr lang="it-IT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="1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lang="it-IT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="1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</a:t>
                      </a:r>
                      <a:r>
                        <a:rPr lang="it-IT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="1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</a:t>
                      </a:r>
                      <a:endParaRPr lang="it-IT" sz="16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herpesvirus 1 (BoHV-1)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Infectious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bovine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rhinotracheitis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herpesvirus 2 (BoHV-2)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mammillitis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-pseudo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lumpy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herpesvirus 4 (BoHV-4)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determined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herpesvirus 5 (BoHV-5)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herpesvirus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encephalitis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lymphotrophic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herpesvirus (BLHV)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determined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Cattle</a:t>
                      </a:r>
                      <a:r>
                        <a:rPr lang="it-IT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="1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lang="it-IT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="1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</a:t>
                      </a:r>
                      <a:r>
                        <a:rPr lang="it-IT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="1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</a:t>
                      </a:r>
                      <a:endParaRPr lang="it-IT" sz="16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Alcelaphine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herpesvirus 1 (AlHV-1)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Malignant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catarrhal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fever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Ovine herpesvirus 2 (OvHV-2)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Malignant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catarrhal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fever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Suid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herpesvirus 1 (SuHV-1)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Aujeszky’s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1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60198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sz="3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RESPIRATORIA</a:t>
            </a:r>
            <a:endParaRPr lang="it-IT" sz="36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691680" y="2198578"/>
            <a:ext cx="551723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ENTITÀ 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VARIABILE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4083050"/>
            <a:ext cx="4911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ETÀ ANIMALI COLPITI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1000" y="4997450"/>
            <a:ext cx="4911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AFFOLLAMENTO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5911850"/>
            <a:ext cx="3661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STIPITE VIRALE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437296" y="381000"/>
            <a:ext cx="62694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 DELLA MALATTIA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1028"/>
          <p:cNvSpPr txBox="1">
            <a:spLocks noChangeArrowheads="1"/>
          </p:cNvSpPr>
          <p:nvPr/>
        </p:nvSpPr>
        <p:spPr bwMode="auto">
          <a:xfrm>
            <a:off x="561550" y="490849"/>
            <a:ext cx="4104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MORBILITÀ ELEVATA</a:t>
            </a:r>
          </a:p>
          <a:p>
            <a:pPr eaLnBrk="0" hangingPunct="0">
              <a:defRPr/>
            </a:pP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MORTALITÀ BASSA</a:t>
            </a:r>
          </a:p>
        </p:txBody>
      </p:sp>
      <p:sp>
        <p:nvSpPr>
          <p:cNvPr id="30723" name="Text Box 1034"/>
          <p:cNvSpPr txBox="1">
            <a:spLocks noChangeArrowheads="1"/>
          </p:cNvSpPr>
          <p:nvPr/>
        </p:nvSpPr>
        <p:spPr bwMode="auto">
          <a:xfrm>
            <a:off x="323528" y="2619557"/>
            <a:ext cx="505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FEBBRE (42°C) e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TACHIPNEA </a:t>
            </a:r>
          </a:p>
        </p:txBody>
      </p:sp>
      <p:sp>
        <p:nvSpPr>
          <p:cNvPr id="30724" name="Text Box 1035"/>
          <p:cNvSpPr txBox="1">
            <a:spLocks noChangeArrowheads="1"/>
          </p:cNvSpPr>
          <p:nvPr/>
        </p:nvSpPr>
        <p:spPr bwMode="auto">
          <a:xfrm>
            <a:off x="5397755" y="4070113"/>
            <a:ext cx="2526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CONGIUNTIVITE 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5" name="Text Box 1036"/>
          <p:cNvSpPr txBox="1">
            <a:spLocks noChangeArrowheads="1"/>
          </p:cNvSpPr>
          <p:nvPr/>
        </p:nvSpPr>
        <p:spPr bwMode="auto">
          <a:xfrm>
            <a:off x="531205" y="5547052"/>
            <a:ext cx="4644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 PRODUZIONE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LATTE</a:t>
            </a:r>
          </a:p>
        </p:txBody>
      </p:sp>
      <p:sp>
        <p:nvSpPr>
          <p:cNvPr id="30726" name="Text Box 1037"/>
          <p:cNvSpPr txBox="1">
            <a:spLocks noChangeArrowheads="1"/>
          </p:cNvSpPr>
          <p:nvPr/>
        </p:nvSpPr>
        <p:spPr bwMode="auto">
          <a:xfrm>
            <a:off x="321973" y="3910786"/>
            <a:ext cx="4499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SCOLO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NASALE/OCULARE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7" name="Text Box 1038"/>
          <p:cNvSpPr txBox="1">
            <a:spLocks noChangeArrowheads="1"/>
          </p:cNvSpPr>
          <p:nvPr/>
        </p:nvSpPr>
        <p:spPr bwMode="auto">
          <a:xfrm>
            <a:off x="3851920" y="3183359"/>
            <a:ext cx="4932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IPEREMIA MUCOSA NASALE</a:t>
            </a:r>
          </a:p>
        </p:txBody>
      </p:sp>
      <p:sp>
        <p:nvSpPr>
          <p:cNvPr id="30728" name="Text Box 1039"/>
          <p:cNvSpPr txBox="1">
            <a:spLocks noChangeArrowheads="1"/>
          </p:cNvSpPr>
          <p:nvPr/>
        </p:nvSpPr>
        <p:spPr bwMode="auto">
          <a:xfrm>
            <a:off x="5382891" y="5050494"/>
            <a:ext cx="2555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INAPPETENZA </a:t>
            </a:r>
          </a:p>
        </p:txBody>
      </p:sp>
      <p:sp>
        <p:nvSpPr>
          <p:cNvPr id="30730" name="Text Box 1041"/>
          <p:cNvSpPr txBox="1">
            <a:spLocks noChangeArrowheads="1"/>
          </p:cNvSpPr>
          <p:nvPr/>
        </p:nvSpPr>
        <p:spPr bwMode="auto">
          <a:xfrm>
            <a:off x="5650125" y="382025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RESPIRATORIA</a:t>
            </a:r>
            <a:endParaRPr lang="it-IT" sz="20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88110" y="1476695"/>
            <a:ext cx="3059385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Incubazione: 2-5 gg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acuta: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5-10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700576" y="4531778"/>
            <a:ext cx="120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TOSSE </a:t>
            </a: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3635896" y="6274479"/>
            <a:ext cx="4644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 polmoniti batteriche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840206" y="107491"/>
            <a:ext cx="3834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 DELLA MALATTIA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106011" y="1196752"/>
            <a:ext cx="328241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TALVOLTA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INAPPARENTE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45570" y="2678391"/>
            <a:ext cx="5271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EDEMA VULVARE E PERINEALE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448633" y="3326615"/>
            <a:ext cx="5847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ESSUDAZIONE MUCOPURULENTA 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4269432" y="4437112"/>
            <a:ext cx="4046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PLACCHE NECROTICHE 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179512" y="3789040"/>
            <a:ext cx="4212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DOLORABILITÀ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LOCALE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(difficoltà accoppiamento) 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24322" y="6221959"/>
            <a:ext cx="4335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IPOFERTILITÀ/ABORTO </a:t>
            </a:r>
          </a:p>
        </p:txBody>
      </p:sp>
      <p:sp>
        <p:nvSpPr>
          <p:cNvPr id="35849" name="Text Box 15"/>
          <p:cNvSpPr txBox="1">
            <a:spLocks noChangeArrowheads="1"/>
          </p:cNvSpPr>
          <p:nvPr/>
        </p:nvSpPr>
        <p:spPr bwMode="auto">
          <a:xfrm>
            <a:off x="245570" y="804557"/>
            <a:ext cx="4630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</a:t>
            </a:r>
            <a:r>
              <a:rPr lang="it-IT" sz="32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GENITALE IPV</a:t>
            </a:r>
            <a:endParaRPr lang="it-IT" sz="32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50" name="Rectangle 16"/>
          <p:cNvSpPr>
            <a:spLocks noChangeArrowheads="1"/>
          </p:cNvSpPr>
          <p:nvPr/>
        </p:nvSpPr>
        <p:spPr bwMode="auto">
          <a:xfrm>
            <a:off x="4145173" y="271303"/>
            <a:ext cx="4454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 DELLA MALATTIA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835696" y="1793828"/>
            <a:ext cx="5832648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Incubazione: 1-3 gg dopo accoppiamento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23528" y="5170421"/>
            <a:ext cx="85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vulva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caudale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vagina presenza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pustole di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2-3mm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tendono a confluire, per poi ulcerare e guarire in 10-15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</a:t>
            </a:r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6019428" y="4869160"/>
            <a:ext cx="484632" cy="372422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28601" y="1219200"/>
            <a:ext cx="2039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ABORTO</a:t>
            </a:r>
            <a:endParaRPr lang="it-IT" sz="28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236717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Prevalente fra </a:t>
            </a:r>
            <a:r>
              <a:rPr lang="it-IT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5-8 </a:t>
            </a:r>
            <a:r>
              <a:rPr lang="it-IT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mese di </a:t>
            </a:r>
            <a:r>
              <a:rPr lang="it-IT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gravidanza</a:t>
            </a:r>
          </a:p>
          <a:p>
            <a:pPr algn="ctr"/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•Feto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espulso dopo 2-3 settimane dalla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morte</a:t>
            </a:r>
          </a:p>
          <a:p>
            <a:pPr algn="ctr"/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•Piccoli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focolai necrotici, fegato, reni, surreni,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</a:t>
            </a:r>
          </a:p>
          <a:p>
            <a:pPr algn="ctr"/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•Dopo aborto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può avere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metrite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470198" y="1219200"/>
            <a:ext cx="5062242" cy="4616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3-6 settimane dopo focolaio IBR</a:t>
            </a:r>
            <a:endParaRPr lang="it-IT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41"/>
          <p:cNvSpPr txBox="1">
            <a:spLocks noChangeArrowheads="1"/>
          </p:cNvSpPr>
          <p:nvPr/>
        </p:nvSpPr>
        <p:spPr bwMode="auto">
          <a:xfrm>
            <a:off x="5580112" y="436602"/>
            <a:ext cx="2594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</a:t>
            </a:r>
            <a:r>
              <a:rPr lang="it-IT" sz="20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GENITALE IPV</a:t>
            </a:r>
            <a:endParaRPr lang="it-IT" sz="20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840206" y="107491"/>
            <a:ext cx="3834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 DELLA MALATTIA</a:t>
            </a:r>
          </a:p>
        </p:txBody>
      </p:sp>
    </p:spTree>
    <p:extLst>
      <p:ext uri="{BB962C8B-B14F-4D97-AF65-F5344CB8AC3E}">
        <p14:creationId xmlns:p14="http://schemas.microsoft.com/office/powerpoint/2010/main" val="4157053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" y="3354388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BALANOPOSTITE ESSUDATIVA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" y="4362450"/>
            <a:ext cx="8596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VIRUS TRASMISSIBILE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SPERMA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33837" y="5370512"/>
            <a:ext cx="698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FECONDAZIONE NATURALE/ARTIFICIALE 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043711" y="381000"/>
            <a:ext cx="5056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 DELLA MALATTIA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54827" y="1247825"/>
            <a:ext cx="328241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TALVOLTA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INAPPARENTE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55665" y="998855"/>
            <a:ext cx="4630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</a:t>
            </a:r>
            <a:r>
              <a:rPr lang="it-IT" sz="32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GENITALE IBP</a:t>
            </a:r>
            <a:endParaRPr lang="it-IT" sz="32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690442" y="1890355"/>
            <a:ext cx="5271120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Incubazione: 1-3 gg dopo accoppiamento</a:t>
            </a:r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ccia circolare in giù 1"/>
          <p:cNvSpPr/>
          <p:nvPr/>
        </p:nvSpPr>
        <p:spPr>
          <a:xfrm>
            <a:off x="3643186" y="4855259"/>
            <a:ext cx="1216152" cy="470451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71872" y="2287756"/>
            <a:ext cx="4423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ENCEFALITE NON PURULENTA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635896" y="2989151"/>
            <a:ext cx="519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INCOORDINAZIONE MOTORIA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71872" y="3915005"/>
            <a:ext cx="519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MOVIMENTI IN CIRCOLO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139952" y="4843031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DECUBITO PERMANENTE 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043608" y="5475926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MORTE dopo 3 gg 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79512" y="1159872"/>
            <a:ext cx="506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</a:t>
            </a:r>
            <a:r>
              <a:rPr lang="it-IT" sz="32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NEUROLOGICA</a:t>
            </a:r>
            <a:endParaRPr lang="it-IT" sz="32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043711" y="381000"/>
            <a:ext cx="5056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 DELLA MALATTIA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28600" y="1219200"/>
            <a:ext cx="5855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</a:t>
            </a:r>
            <a:r>
              <a:rPr lang="it-IT" sz="2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NEONATALE SISTEMICA</a:t>
            </a:r>
            <a:endParaRPr lang="it-IT" sz="28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043711" y="381000"/>
            <a:ext cx="5056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 DELLA MALATTIA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67643" y="4256748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Sintomi respiratori e 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gastroenterici</a:t>
            </a:r>
          </a:p>
          <a:p>
            <a:pPr algn="ctr"/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•Mortalità elevata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15616" y="2195763"/>
            <a:ext cx="6912768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instaura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ultimi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giorni di gravidanza, o nei primissimi giorni di vita</a:t>
            </a:r>
          </a:p>
        </p:txBody>
      </p:sp>
    </p:spTree>
    <p:extLst>
      <p:ext uri="{BB962C8B-B14F-4D97-AF65-F5344CB8AC3E}">
        <p14:creationId xmlns:p14="http://schemas.microsoft.com/office/powerpoint/2010/main" val="2997191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606" y="980728"/>
            <a:ext cx="89778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sz="20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Rinite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sierosa/mucopurulenta-necrotica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interessamento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turbinati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trachea </a:t>
            </a:r>
          </a:p>
          <a:p>
            <a:pPr algn="ctr"/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–Forme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iperacute (raramente): </a:t>
            </a:r>
            <a:r>
              <a:rPr lang="it-IT" sz="20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bronchite </a:t>
            </a:r>
            <a:r>
              <a:rPr lang="it-IT" sz="20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bronchiolite necrotizzante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ispessimento setti </a:t>
            </a:r>
            <a:r>
              <a:rPr lang="it-IT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interlobulari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aumento di volume dei lobi anteriori </a:t>
            </a:r>
            <a:endParaRPr lang="it-IT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–Frequentemente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0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broncopolmonite batterica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modesta entità (</a:t>
            </a:r>
            <a:r>
              <a:rPr lang="it-IT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Mannheimia</a:t>
            </a:r>
            <a:r>
              <a:rPr lang="it-IT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Haemophylus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2134104" y="0"/>
            <a:ext cx="5114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LESIONI ANATOMOPATOLOGICHE</a:t>
            </a:r>
            <a:endParaRPr lang="it-IT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574140" y="544948"/>
            <a:ext cx="2589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0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RESPIRATORIA</a:t>
            </a:r>
            <a:endParaRPr lang="it-IT" sz="20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4016" y="3933056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peremia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mucosa vulvare, vaginale,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glande,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prepuzio con emorragie dei follicoli linfoidi </a:t>
            </a:r>
            <a:endParaRPr lang="it-IT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19919" y="3595231"/>
            <a:ext cx="2076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0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GENITALE</a:t>
            </a:r>
            <a:endParaRPr lang="it-IT" sz="20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009" y="5157192"/>
            <a:ext cx="9036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Feto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edematoso,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autolitico (no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isolamento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lesioni necrotiche al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fegato</a:t>
            </a:r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20381" y="4725144"/>
            <a:ext cx="10922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0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ABORTO</a:t>
            </a:r>
            <a:endParaRPr lang="it-IT" sz="20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00238" y="5981218"/>
            <a:ext cx="2337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0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ENCEFALICA</a:t>
            </a:r>
            <a:endParaRPr lang="it-IT" sz="20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5496" y="6341258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Iperemia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petecchie cerebrali,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CSF intorbidito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presenza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cellule</a:t>
            </a:r>
            <a:endParaRPr lang="it-IT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4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884611" y="225833"/>
            <a:ext cx="2735833" cy="59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52400" y="3717032"/>
            <a:ext cx="2732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Isolamento virus</a:t>
            </a: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34950" y="1628800"/>
            <a:ext cx="49131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secreto nasale e congiuntivale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essudato vaginale o prepuziale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sperma</a:t>
            </a:r>
          </a:p>
          <a:p>
            <a:pPr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60618" y="4213701"/>
            <a:ext cx="76815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152400" y="908720"/>
            <a:ext cx="2907432" cy="523220"/>
          </a:xfrm>
          <a:prstGeom prst="rect">
            <a:avLst/>
          </a:prstGeom>
          <a:noFill/>
          <a:ln w="76200" cmpd="tri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VIROLOGICA</a:t>
            </a:r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1518505" y="3095402"/>
            <a:ext cx="609600" cy="594062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6981379" y="4595837"/>
            <a:ext cx="609600" cy="38439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5540872" y="3212976"/>
            <a:ext cx="2881014" cy="523220"/>
          </a:xfrm>
          <a:prstGeom prst="rect">
            <a:avLst/>
          </a:prstGeom>
          <a:noFill/>
          <a:ln w="76200" cmpd="tri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SIEROLOGICA</a:t>
            </a: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5465418" y="3789040"/>
            <a:ext cx="35710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8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sieroneutralizzazione</a:t>
            </a:r>
            <a:endParaRPr lang="it-IT" sz="2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it-IT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</a:t>
            </a: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5918027" y="5126488"/>
            <a:ext cx="2736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stato d’infezione</a:t>
            </a:r>
          </a:p>
          <a:p>
            <a:pPr algn="ctr"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doppio campione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52400" y="4702198"/>
            <a:ext cx="9914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</a:t>
            </a:r>
            <a:endParaRPr lang="it-IT" sz="2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737971" y="5653697"/>
            <a:ext cx="3528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feto abortito (e placenta)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cervello, cuore, fegato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sangue/siero della madre</a:t>
            </a:r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44365" y="5172639"/>
            <a:ext cx="3847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caso di </a:t>
            </a:r>
            <a:r>
              <a:rPr lang="it-IT" sz="28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aborto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inviare:</a:t>
            </a: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10866" y="268236"/>
            <a:ext cx="5368924" cy="59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 SIEROLOGICA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7504" y="912574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 scopo di valutare la % di positività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procedere ad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campionamento significativo;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calcolo di quanti animali vanno sottoposti a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prelievo può essere fatto utilizzando la seguente tabella: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88720"/>
              </p:ext>
            </p:extLst>
          </p:nvPr>
        </p:nvGraphicFramePr>
        <p:xfrm>
          <a:off x="1187624" y="2845442"/>
          <a:ext cx="664681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362">
                  <a:extLst>
                    <a:ext uri="{9D8B030D-6E8A-4147-A177-3AD203B41FA5}">
                      <a16:colId xmlns:a16="http://schemas.microsoft.com/office/drawing/2014/main" val="353019378"/>
                    </a:ext>
                  </a:extLst>
                </a:gridCol>
                <a:gridCol w="1329362">
                  <a:extLst>
                    <a:ext uri="{9D8B030D-6E8A-4147-A177-3AD203B41FA5}">
                      <a16:colId xmlns:a16="http://schemas.microsoft.com/office/drawing/2014/main" val="1089482153"/>
                    </a:ext>
                  </a:extLst>
                </a:gridCol>
                <a:gridCol w="1329362">
                  <a:extLst>
                    <a:ext uri="{9D8B030D-6E8A-4147-A177-3AD203B41FA5}">
                      <a16:colId xmlns:a16="http://schemas.microsoft.com/office/drawing/2014/main" val="2892881402"/>
                    </a:ext>
                  </a:extLst>
                </a:gridCol>
                <a:gridCol w="1329362">
                  <a:extLst>
                    <a:ext uri="{9D8B030D-6E8A-4147-A177-3AD203B41FA5}">
                      <a16:colId xmlns:a16="http://schemas.microsoft.com/office/drawing/2014/main" val="3290563172"/>
                    </a:ext>
                  </a:extLst>
                </a:gridCol>
                <a:gridCol w="1329362">
                  <a:extLst>
                    <a:ext uri="{9D8B030D-6E8A-4147-A177-3AD203B41FA5}">
                      <a16:colId xmlns:a16="http://schemas.microsoft.com/office/drawing/2014/main" val="3624304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Dimensione popolazione</a:t>
                      </a:r>
                      <a:endParaRPr lang="it-IT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Prevalenza attesa</a:t>
                      </a:r>
                      <a:endParaRPr lang="it-IT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99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2%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5%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10%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20%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23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73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50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48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35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22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12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568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78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45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25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13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98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500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129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56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28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14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43950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809959" y="5797532"/>
            <a:ext cx="7920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Quindi in una stalla di 100 capi, sottoponendo a test 13 animali avremo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95% di probabilità di evidenziare una prevalenza superiore al 20%</a:t>
            </a:r>
          </a:p>
        </p:txBody>
      </p:sp>
    </p:spTree>
    <p:extLst>
      <p:ext uri="{BB962C8B-B14F-4D97-AF65-F5344CB8AC3E}">
        <p14:creationId xmlns:p14="http://schemas.microsoft.com/office/powerpoint/2010/main" val="67308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6200" y="3399382"/>
            <a:ext cx="1567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BoHV.1.1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6200" y="4879979"/>
            <a:ext cx="1567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BoHV.1.2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6200" y="6117355"/>
            <a:ext cx="1567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it-IT" sz="2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BoHV.1.3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123728" y="3399382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associato a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 e aborto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907704" y="4866784"/>
            <a:ext cx="2601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associato a IPV-IBP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123728" y="6117354"/>
            <a:ext cx="3083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associato ad encefalite</a:t>
            </a: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403648" y="244580"/>
            <a:ext cx="6337076" cy="55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Stipiti di Bovine Herpesvirus 1</a:t>
            </a:r>
            <a:endParaRPr lang="it-IT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18247" y="4649146"/>
            <a:ext cx="3690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BoHV-1.2a 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feto e aborto</a:t>
            </a:r>
          </a:p>
          <a:p>
            <a:endParaRPr lang="it-IT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BoHV-1.2b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associato a aborto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8882" y="1268760"/>
            <a:ext cx="7247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Sulla base delle caratteristiche antigeniche: BoHV.1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528" y="1941615"/>
            <a:ext cx="792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Sulla base delle caratteristiche genomiche: 2-3 sottotipi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312137" y="2403280"/>
            <a:ext cx="484632" cy="978408"/>
          </a:xfrm>
          <a:prstGeom prst="downArrow">
            <a:avLst>
              <a:gd name="adj1" fmla="val 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79512" y="3764847"/>
            <a:ext cx="1433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 diffusione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235988" y="5180724"/>
            <a:ext cx="1712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Ridotta diffusione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235988" y="6474822"/>
            <a:ext cx="1712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Ridotta diffusione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383" y="4533073"/>
            <a:ext cx="1006411" cy="14162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99" y="3004074"/>
            <a:ext cx="1840237" cy="12890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035" y="3291646"/>
            <a:ext cx="1449728" cy="80760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2"/>
          <p:cNvSpPr>
            <a:spLocks noChangeArrowheads="1"/>
          </p:cNvSpPr>
          <p:nvPr/>
        </p:nvSpPr>
        <p:spPr bwMode="auto">
          <a:xfrm>
            <a:off x="2051050" y="4152223"/>
            <a:ext cx="1066800" cy="1600200"/>
          </a:xfrm>
          <a:prstGeom prst="curvedRightArrow">
            <a:avLst>
              <a:gd name="adj1" fmla="val 0"/>
              <a:gd name="adj2" fmla="val 60000"/>
              <a:gd name="adj3" fmla="val 33333"/>
            </a:avLst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2094942" y="487013"/>
            <a:ext cx="499856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PROFILASSI IBR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718792" y="1674617"/>
            <a:ext cx="3750865" cy="76944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NECESSITÀ!!!!</a:t>
            </a:r>
            <a:endParaRPr lang="it-IT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50825" y="3375025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60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Impatto negativo dell’infezione</a:t>
            </a:r>
            <a:endParaRPr lang="it-IT" sz="3600" b="0" u="sng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258919" y="4644425"/>
            <a:ext cx="2724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Char char="•"/>
            </a:pP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ECONOMICO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275856" y="5167648"/>
            <a:ext cx="2419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Char char="•"/>
            </a:pP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SANITARIO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 autoUpdateAnimBg="0"/>
      <p:bldP spid="80901" grpId="0" autoUpdateAnimBg="0"/>
      <p:bldP spid="80902" grpId="0" autoUpdateAnimBg="0"/>
      <p:bldP spid="8090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51555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inattivati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monovalenti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inattivati monovalenti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deleti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 </a:t>
            </a:r>
            <a:r>
              <a:rPr lang="it-IT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a </a:t>
            </a:r>
            <a:r>
              <a:rPr lang="it-IT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subunità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(inattivati)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vivi attenuati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monovalenti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vivi attenuati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termosensibili monovalenti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(modificati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acido nitroso)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vivi attenuati monovalenti IBR deleti marker 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11074" y="404664"/>
            <a:ext cx="5340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3270" algn="ctr"/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utilizzati in Italia</a:t>
            </a:r>
          </a:p>
        </p:txBody>
      </p:sp>
    </p:spTree>
    <p:extLst>
      <p:ext uri="{BB962C8B-B14F-4D97-AF65-F5344CB8AC3E}">
        <p14:creationId xmlns:p14="http://schemas.microsoft.com/office/powerpoint/2010/main" val="4210554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788024" y="4149080"/>
            <a:ext cx="1944216" cy="461665"/>
          </a:xfrm>
          <a:prstGeom prst="flowChartProcess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it-IT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863232" y="260648"/>
            <a:ext cx="35615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SPENTO</a:t>
            </a: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323528" y="1052736"/>
            <a:ext cx="8640960" cy="449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INNOCUO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PUÒ ESSERE SOMMINISTRATO IN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GRAVIDANZA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DETERMINA ELEVATO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DETERMINA RIDUZIONE ESCREZIONE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VIRALE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TITOLO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GIORNI (10-100 volte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RICHIAMI!!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2987824" y="1484784"/>
            <a:ext cx="3312368" cy="461665"/>
          </a:xfrm>
          <a:prstGeom prst="flowChartProcess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it-IT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79512" y="1052736"/>
            <a:ext cx="8820471" cy="433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 </a:t>
            </a: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RIDUZIONE DI RIESCREZIONE GIORNI E TITOLO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defRPr/>
            </a:pP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(2-3 </a:t>
            </a:r>
            <a:r>
              <a:rPr 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gg/ 1000 volte</a:t>
            </a: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STIMOLAZIONE COMPLETA IMMUNITÀ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PROTEGGE DA FORME CLINICHE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sz="23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PUÒ ESSERE SOMMINISTRATO IN GRAVIDANZA (ABORTO</a:t>
            </a: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 LATENZA E PUÒ RIATTIVARSI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851090" y="116632"/>
            <a:ext cx="54164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VIVO ATTENUATO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323528" y="5801816"/>
            <a:ext cx="8276356" cy="93955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0688" y="5801816"/>
            <a:ext cx="7767736" cy="9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RIATTIVAZIONE VIRUS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ATTENUATO PUÒ COMPORTARE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ABORTO E PRESENZA VIRUS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SPERMA</a:t>
            </a:r>
          </a:p>
        </p:txBody>
      </p:sp>
    </p:spTree>
    <p:extLst>
      <p:ext uri="{BB962C8B-B14F-4D97-AF65-F5344CB8AC3E}">
        <p14:creationId xmlns:p14="http://schemas.microsoft.com/office/powerpoint/2010/main" val="30154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79512" y="1700808"/>
            <a:ext cx="8856984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SOMMINISTRATO PER VIA </a:t>
            </a: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INALATORIA</a:t>
            </a:r>
          </a:p>
          <a:p>
            <a:pPr marL="342900" indent="-342900"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ESSERE SOMMINISTRATO </a:t>
            </a: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GRAVIDANZA</a:t>
            </a:r>
          </a:p>
          <a:p>
            <a:pPr marL="342900" indent="-342900"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STIMOLA IMMUNITÀ </a:t>
            </a: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MUCOSALE</a:t>
            </a:r>
          </a:p>
          <a:p>
            <a:pPr marL="342900" indent="-342900"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IMPEDISCE INFEZIONE VIRUS </a:t>
            </a: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SELVAGGIO</a:t>
            </a:r>
          </a:p>
          <a:p>
            <a:pPr marL="342900" indent="-342900"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POCO </a:t>
            </a:r>
            <a:r>
              <a:rPr 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PRATICO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1800894" y="434975"/>
            <a:ext cx="5521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TERMOSENSIBILE</a:t>
            </a:r>
          </a:p>
        </p:txBody>
      </p:sp>
    </p:spTree>
    <p:extLst>
      <p:ext uri="{BB962C8B-B14F-4D97-AF65-F5344CB8AC3E}">
        <p14:creationId xmlns:p14="http://schemas.microsoft.com/office/powerpoint/2010/main" val="8906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584465" y="1647339"/>
            <a:ext cx="570822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COSTITUITI DA SINGOLE GLICOPROTEINE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RESPONSABILI 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IMMUNITÀ PROTETTIVA</a:t>
            </a: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 rot="-2383116">
            <a:off x="2235945" y="4212469"/>
            <a:ext cx="320675" cy="338554"/>
          </a:xfrm>
          <a:prstGeom prst="curvedRightArrow">
            <a:avLst>
              <a:gd name="adj1" fmla="val 51980"/>
              <a:gd name="adj2" fmla="val 34674"/>
              <a:gd name="adj3" fmla="val 33333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883026" y="2713083"/>
            <a:ext cx="31111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ANCORA ALLO STUDIO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INSIEME AI </a:t>
            </a:r>
            <a:r>
              <a:rPr lang="it-IT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A DNA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301459" y="953497"/>
            <a:ext cx="4545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A SUB-UNITÀ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883026" y="3928699"/>
            <a:ext cx="11849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</a:t>
            </a: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2383116">
            <a:off x="2254588" y="2879039"/>
            <a:ext cx="320675" cy="338554"/>
          </a:xfrm>
          <a:prstGeom prst="curvedRightArrow">
            <a:avLst>
              <a:gd name="adj1" fmla="val 51980"/>
              <a:gd name="adj2" fmla="val 34674"/>
              <a:gd name="adj3" fmla="val 33333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8401" y="384084"/>
            <a:ext cx="461876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Nuove prospettive di vaccinazione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9" name="Rectangle 36"/>
          <p:cNvSpPr>
            <a:spLocks noChangeArrowheads="1"/>
          </p:cNvSpPr>
          <p:nvPr/>
        </p:nvSpPr>
        <p:spPr bwMode="auto">
          <a:xfrm>
            <a:off x="942830" y="2029674"/>
            <a:ext cx="7213257" cy="52322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fr-FR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DIFFERENZIARE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ANIMALE VACCINATO INFETTO </a:t>
            </a:r>
            <a:endParaRPr lang="fr-FR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1860742" y="211138"/>
            <a:ext cx="56003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A MARKER</a:t>
            </a:r>
          </a:p>
          <a:p>
            <a:pPr algn="ctr">
              <a:defRPr/>
            </a:pP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IMMUNOLOGICO NEGATIVO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1284366" y="1439446"/>
            <a:ext cx="6530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 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(BoHV-1, PRV): </a:t>
            </a:r>
            <a:r>
              <a:rPr lang="fr-F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deleto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endParaRPr lang="fr-F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179512" y="2636912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scelta della delezione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può ricadere su un qualsiasi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Ag, se:</a:t>
            </a:r>
          </a:p>
          <a:p>
            <a:pPr algn="ctr"/>
            <a:endParaRPr lang="it-IT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virus selvaggio sia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sempre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espresso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grado di indurre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produzione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specifici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 però essere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 essenziale per replicazione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virale,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per induzione dell'immunità</a:t>
            </a:r>
            <a:endParaRPr lang="it-IT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942830" y="5633623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elezione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riguardare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 indispensabili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replicazione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immunogeni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 importanti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 descr="Diagonales larges vers le haut"/>
          <p:cNvSpPr>
            <a:spLocks noChangeArrowheads="1"/>
          </p:cNvSpPr>
          <p:nvPr/>
        </p:nvSpPr>
        <p:spPr bwMode="auto">
          <a:xfrm>
            <a:off x="4530725" y="2081684"/>
            <a:ext cx="704850" cy="4572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hlink"/>
            </a:bgClr>
          </a:patt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235575" y="2234084"/>
            <a:ext cx="703263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C00000"/>
              </a:solidFill>
            </a:endParaRPr>
          </a:p>
        </p:txBody>
      </p:sp>
      <p:sp>
        <p:nvSpPr>
          <p:cNvPr id="4" name="Rectangle 7" descr="Diagonales larges vers le bas"/>
          <p:cNvSpPr>
            <a:spLocks noChangeArrowheads="1"/>
          </p:cNvSpPr>
          <p:nvPr/>
        </p:nvSpPr>
        <p:spPr bwMode="auto">
          <a:xfrm>
            <a:off x="5938838" y="2081684"/>
            <a:ext cx="703262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hlink"/>
            </a:bgClr>
          </a:patt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85850" y="2234084"/>
            <a:ext cx="3444875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C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620963" y="1714972"/>
            <a:ext cx="641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7625" rIns="92075" bIns="47625">
            <a:spAutoFit/>
          </a:bodyPr>
          <a:lstStyle/>
          <a:p>
            <a:pPr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 dirty="0">
                <a:solidFill>
                  <a:srgbClr val="C00000"/>
                </a:solidFill>
              </a:rPr>
              <a:t>UL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92725" y="1713384"/>
            <a:ext cx="692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7625" rIns="92075" bIns="47625">
            <a:spAutoFit/>
          </a:bodyPr>
          <a:lstStyle/>
          <a:p>
            <a:pPr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rgbClr val="C00000"/>
                </a:solidFill>
              </a:rPr>
              <a:t>US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660900" y="1484784"/>
            <a:ext cx="604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7625" rIns="92075" bIns="47625">
            <a:spAutoFit/>
          </a:bodyPr>
          <a:lstStyle/>
          <a:p>
            <a:pPr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rgbClr val="C00000"/>
                </a:solidFill>
              </a:rPr>
              <a:t>IR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997575" y="1560984"/>
            <a:ext cx="6588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7625" rIns="92075" bIns="47625">
            <a:spAutoFit/>
          </a:bodyPr>
          <a:lstStyle/>
          <a:p>
            <a:pPr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rgbClr val="C00000"/>
                </a:solidFill>
              </a:rPr>
              <a:t>TR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948361" y="3272309"/>
            <a:ext cx="769441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>
                <a:solidFill>
                  <a:srgbClr val="C00000"/>
                </a:solidFill>
              </a:rPr>
              <a:t>UL1</a:t>
            </a:r>
            <a:endParaRPr lang="fr-FR" sz="2800">
              <a:solidFill>
                <a:srgbClr val="C00000"/>
              </a:solidFill>
            </a:endParaRPr>
          </a:p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rgbClr val="C00000"/>
                </a:solidFill>
              </a:rPr>
              <a:t>gL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276735" y="2586509"/>
            <a:ext cx="956993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>
                <a:solidFill>
                  <a:srgbClr val="C00000"/>
                </a:solidFill>
              </a:rPr>
              <a:t>UL10</a:t>
            </a:r>
            <a:endParaRPr lang="fr-FR" sz="2800">
              <a:solidFill>
                <a:srgbClr val="C00000"/>
              </a:solidFill>
            </a:endParaRPr>
          </a:p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rgbClr val="C00000"/>
                </a:solidFill>
              </a:rPr>
              <a:t>gM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502035" y="3272309"/>
            <a:ext cx="956993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>
                <a:solidFill>
                  <a:srgbClr val="C00000"/>
                </a:solidFill>
              </a:rPr>
              <a:t>UL22</a:t>
            </a:r>
            <a:endParaRPr lang="fr-FR" sz="2800">
              <a:solidFill>
                <a:srgbClr val="C00000"/>
              </a:solidFill>
            </a:endParaRPr>
          </a:p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rgbClr val="C00000"/>
                </a:solidFill>
              </a:rPr>
              <a:t>gH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940060" y="2586509"/>
            <a:ext cx="956993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>
                <a:solidFill>
                  <a:srgbClr val="C00000"/>
                </a:solidFill>
              </a:rPr>
              <a:t>UL27</a:t>
            </a:r>
            <a:endParaRPr lang="fr-FR" sz="2800">
              <a:solidFill>
                <a:srgbClr val="C00000"/>
              </a:solidFill>
            </a:endParaRPr>
          </a:p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rgbClr val="C00000"/>
                </a:solidFill>
              </a:rPr>
              <a:t>gB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306648" y="3272309"/>
            <a:ext cx="956993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>
                <a:solidFill>
                  <a:srgbClr val="C00000"/>
                </a:solidFill>
              </a:rPr>
              <a:t>UL44</a:t>
            </a:r>
          </a:p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rgbClr val="C00000"/>
                </a:solidFill>
              </a:rPr>
              <a:t>gC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744673" y="2586509"/>
            <a:ext cx="956993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>
                <a:solidFill>
                  <a:srgbClr val="C00000"/>
                </a:solidFill>
              </a:rPr>
              <a:t>UL53</a:t>
            </a:r>
            <a:endParaRPr lang="fr-FR" sz="2800">
              <a:solidFill>
                <a:srgbClr val="C00000"/>
              </a:solidFill>
            </a:endParaRPr>
          </a:p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rgbClr val="C00000"/>
                </a:solidFill>
              </a:rPr>
              <a:t>gK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212470" y="4567709"/>
            <a:ext cx="812723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 dirty="0">
                <a:solidFill>
                  <a:schemeClr val="tx1"/>
                </a:solidFill>
              </a:rPr>
              <a:t>US4</a:t>
            </a:r>
            <a:endParaRPr lang="fr-FR" sz="2800" dirty="0">
              <a:solidFill>
                <a:schemeClr val="tx1"/>
              </a:solidFill>
            </a:endParaRPr>
          </a:p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 dirty="0" err="1">
                <a:solidFill>
                  <a:schemeClr val="tx1"/>
                </a:solidFill>
              </a:rPr>
              <a:t>gG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4845883" y="4567709"/>
            <a:ext cx="812723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>
                <a:solidFill>
                  <a:schemeClr val="tx1"/>
                </a:solidFill>
              </a:rPr>
              <a:t>US6</a:t>
            </a:r>
            <a:endParaRPr lang="fr-FR" sz="2800">
              <a:solidFill>
                <a:schemeClr val="tx1"/>
              </a:solidFill>
            </a:endParaRPr>
          </a:p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chemeClr val="tx1"/>
                </a:solidFill>
              </a:rPr>
              <a:t>gD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479295" y="4567709"/>
            <a:ext cx="812723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>
                <a:solidFill>
                  <a:schemeClr val="tx1"/>
                </a:solidFill>
              </a:rPr>
              <a:t>US7</a:t>
            </a:r>
            <a:endParaRPr lang="fr-FR" sz="2800">
              <a:solidFill>
                <a:schemeClr val="tx1"/>
              </a:solidFill>
            </a:endParaRPr>
          </a:p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chemeClr val="tx1"/>
                </a:solidFill>
              </a:rPr>
              <a:t>gI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6182558" y="4567709"/>
            <a:ext cx="812723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400">
                <a:solidFill>
                  <a:schemeClr val="tx1"/>
                </a:solidFill>
              </a:rPr>
              <a:t>US8</a:t>
            </a:r>
            <a:endParaRPr lang="fr-FR" sz="2800">
              <a:solidFill>
                <a:schemeClr val="tx1"/>
              </a:solidFill>
            </a:endParaRPr>
          </a:p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800">
                <a:solidFill>
                  <a:schemeClr val="tx1"/>
                </a:solidFill>
              </a:rPr>
              <a:t>gE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5327650" y="2297584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5819775" y="2297584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4341813" y="3745384"/>
            <a:ext cx="985837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5819775" y="3745384"/>
            <a:ext cx="98425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1739900" y="2297584"/>
            <a:ext cx="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C00000"/>
              </a:solidFill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006725" y="2297584"/>
            <a:ext cx="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C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4341813" y="2297584"/>
            <a:ext cx="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C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1177925" y="2297584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C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2373313" y="2297584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C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709988" y="2297584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C00000"/>
              </a:solidFill>
            </a:endParaRPr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6189663" y="4462934"/>
            <a:ext cx="838200" cy="1041400"/>
          </a:xfrm>
          <a:prstGeom prst="ellipse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H="1">
            <a:off x="6904038" y="3440584"/>
            <a:ext cx="269875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5769229" y="2827809"/>
            <a:ext cx="321735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delezione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ceppo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vaccinale</a:t>
            </a: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2164189" y="211138"/>
            <a:ext cx="49934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A MARKER</a:t>
            </a:r>
          </a:p>
          <a:p>
            <a:pPr algn="ctr">
              <a:defRPr/>
            </a:pP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IMMUNOLOGICO NEGATIVO</a:t>
            </a:r>
          </a:p>
        </p:txBody>
      </p:sp>
    </p:spTree>
    <p:extLst>
      <p:ext uri="{BB962C8B-B14F-4D97-AF65-F5344CB8AC3E}">
        <p14:creationId xmlns:p14="http://schemas.microsoft.com/office/powerpoint/2010/main" val="3528757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416" y="206084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Vaccinazione </a:t>
            </a:r>
            <a:r>
              <a:rPr lang="it-IT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preclude </a:t>
            </a:r>
            <a:r>
              <a:rPr lang="it-IT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identificazione sierologica di infetti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Situazione siero-epidemiologica </a:t>
            </a:r>
            <a:r>
              <a:rPr lang="it-IT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</a:t>
            </a:r>
            <a:r>
              <a:rPr lang="it-IT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 valutata </a:t>
            </a:r>
            <a:r>
              <a:rPr lang="it-IT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popolazioni </a:t>
            </a:r>
            <a:r>
              <a:rPr lang="it-IT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vaccinate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Efficacia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essere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facilmente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valutata in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 di campo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Possono </a:t>
            </a:r>
            <a:r>
              <a:rPr lang="it-IT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 implementati programmi di </a:t>
            </a:r>
            <a:r>
              <a:rPr lang="it-IT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vaccinazione/eradicazione</a:t>
            </a:r>
            <a:endParaRPr lang="it-IT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41"/>
          <p:cNvSpPr>
            <a:spLocks noChangeArrowheads="1"/>
          </p:cNvSpPr>
          <p:nvPr/>
        </p:nvSpPr>
        <p:spPr bwMode="auto">
          <a:xfrm>
            <a:off x="1167829" y="211138"/>
            <a:ext cx="69861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VACCINO A MARKER</a:t>
            </a:r>
          </a:p>
          <a:p>
            <a:pPr algn="ctr">
              <a:defRPr/>
            </a:pPr>
            <a:r>
              <a:rPr lang="fr-F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IMMUNOLOGICO </a:t>
            </a: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NEGATIVO: </a:t>
            </a:r>
            <a:r>
              <a:rPr lang="fr-FR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VANTAGGI</a:t>
            </a:r>
            <a:endParaRPr lang="fr-FR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47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4"/>
          <p:cNvSpPr>
            <a:spLocks noChangeArrowheads="1"/>
          </p:cNvSpPr>
          <p:nvPr/>
        </p:nvSpPr>
        <p:spPr bwMode="auto">
          <a:xfrm>
            <a:off x="1900903" y="272842"/>
            <a:ext cx="5424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INFETTO o VACCINATO??</a:t>
            </a:r>
            <a:endParaRPr lang="fr-FR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74"/>
          <p:cNvSpPr>
            <a:spLocks noChangeArrowheads="1"/>
          </p:cNvSpPr>
          <p:nvPr/>
        </p:nvSpPr>
        <p:spPr bwMode="auto">
          <a:xfrm>
            <a:off x="104601" y="1052736"/>
            <a:ext cx="2390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di campo ha </a:t>
            </a:r>
            <a:r>
              <a:rPr lang="fr-FR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74"/>
          <p:cNvSpPr>
            <a:spLocks noChangeArrowheads="1"/>
          </p:cNvSpPr>
          <p:nvPr/>
        </p:nvSpPr>
        <p:spPr bwMode="auto">
          <a:xfrm>
            <a:off x="6000169" y="991954"/>
            <a:ext cx="29620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vaccinale NON ha </a:t>
            </a:r>
            <a:r>
              <a:rPr lang="fr-FR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7453018" y="1501552"/>
            <a:ext cx="288032" cy="1943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605418" y="1653952"/>
            <a:ext cx="288032" cy="1943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7757818" y="1806352"/>
            <a:ext cx="288032" cy="1943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7901834" y="1556792"/>
            <a:ext cx="288032" cy="1943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8069584" y="1709192"/>
            <a:ext cx="288032" cy="1943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tella a 32 punte 9"/>
          <p:cNvSpPr/>
          <p:nvPr/>
        </p:nvSpPr>
        <p:spPr>
          <a:xfrm>
            <a:off x="323528" y="1800537"/>
            <a:ext cx="360040" cy="338336"/>
          </a:xfrm>
          <a:prstGeom prst="star32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tella a 32 punte 10"/>
          <p:cNvSpPr/>
          <p:nvPr/>
        </p:nvSpPr>
        <p:spPr>
          <a:xfrm>
            <a:off x="475928" y="1952937"/>
            <a:ext cx="360040" cy="338336"/>
          </a:xfrm>
          <a:prstGeom prst="star32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tella a 32 punte 11"/>
          <p:cNvSpPr/>
          <p:nvPr/>
        </p:nvSpPr>
        <p:spPr>
          <a:xfrm>
            <a:off x="628328" y="2105337"/>
            <a:ext cx="360040" cy="338336"/>
          </a:xfrm>
          <a:prstGeom prst="star32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tella a 32 punte 12"/>
          <p:cNvSpPr/>
          <p:nvPr/>
        </p:nvSpPr>
        <p:spPr>
          <a:xfrm>
            <a:off x="813791" y="1653952"/>
            <a:ext cx="360040" cy="338336"/>
          </a:xfrm>
          <a:prstGeom prst="star32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tella a 32 punte 13"/>
          <p:cNvSpPr/>
          <p:nvPr/>
        </p:nvSpPr>
        <p:spPr>
          <a:xfrm>
            <a:off x="847260" y="1936169"/>
            <a:ext cx="360040" cy="338336"/>
          </a:xfrm>
          <a:prstGeom prst="star32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74"/>
          <p:cNvSpPr>
            <a:spLocks noChangeArrowheads="1"/>
          </p:cNvSpPr>
          <p:nvPr/>
        </p:nvSpPr>
        <p:spPr bwMode="auto">
          <a:xfrm>
            <a:off x="2983856" y="1848272"/>
            <a:ext cx="2716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L’animale ha </a:t>
            </a:r>
            <a:r>
              <a:rPr lang="fr-FR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anti </a:t>
            </a:r>
            <a:r>
              <a:rPr lang="fr-FR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3" descr="VA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43" y="2336514"/>
            <a:ext cx="1165225" cy="8048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Freccia curva 16"/>
          <p:cNvSpPr/>
          <p:nvPr/>
        </p:nvSpPr>
        <p:spPr>
          <a:xfrm rot="16200000" flipH="1">
            <a:off x="2461755" y="2633657"/>
            <a:ext cx="813816" cy="868680"/>
          </a:xfrm>
          <a:prstGeom prst="ben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urva 17"/>
          <p:cNvSpPr/>
          <p:nvPr/>
        </p:nvSpPr>
        <p:spPr>
          <a:xfrm rot="5400000">
            <a:off x="5175496" y="2685487"/>
            <a:ext cx="813816" cy="868680"/>
          </a:xfrm>
          <a:prstGeom prst="ben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Rectangle 174"/>
          <p:cNvSpPr>
            <a:spLocks noChangeArrowheads="1"/>
          </p:cNvSpPr>
          <p:nvPr/>
        </p:nvSpPr>
        <p:spPr bwMode="auto">
          <a:xfrm>
            <a:off x="5710630" y="3645024"/>
            <a:ext cx="354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74"/>
          <p:cNvSpPr>
            <a:spLocks noChangeArrowheads="1"/>
          </p:cNvSpPr>
          <p:nvPr/>
        </p:nvSpPr>
        <p:spPr bwMode="auto">
          <a:xfrm>
            <a:off x="2325786" y="3637453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438112" y="4657261"/>
            <a:ext cx="2427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sieropositività dovuta 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(deleto) </a:t>
            </a:r>
          </a:p>
        </p:txBody>
      </p:sp>
      <p:sp>
        <p:nvSpPr>
          <p:cNvPr id="22" name="Freccia in giù 21"/>
          <p:cNvSpPr/>
          <p:nvPr/>
        </p:nvSpPr>
        <p:spPr>
          <a:xfrm>
            <a:off x="2434323" y="4125381"/>
            <a:ext cx="484632" cy="49883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ccia in giù 22"/>
          <p:cNvSpPr/>
          <p:nvPr/>
        </p:nvSpPr>
        <p:spPr>
          <a:xfrm>
            <a:off x="5652120" y="4154298"/>
            <a:ext cx="484632" cy="49883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757553" y="46510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sieropositività dovuta a infezione 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vaccinazione con vaccino tradizionale 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960948" y="6224810"/>
            <a:ext cx="557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infetta e produce anticorpi anti </a:t>
            </a:r>
            <a:r>
              <a:rPr 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ccia circolare a sinistra 25"/>
          <p:cNvSpPr/>
          <p:nvPr/>
        </p:nvSpPr>
        <p:spPr>
          <a:xfrm rot="18512325">
            <a:off x="1037888" y="4930853"/>
            <a:ext cx="731520" cy="1216152"/>
          </a:xfrm>
          <a:prstGeom prst="curved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105472" y="5709456"/>
            <a:ext cx="4919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se dopo 4,6, 8 mesi incontra virus selvaggio?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reccia circolare in su 27"/>
          <p:cNvSpPr/>
          <p:nvPr/>
        </p:nvSpPr>
        <p:spPr>
          <a:xfrm rot="16572467">
            <a:off x="6690827" y="4534255"/>
            <a:ext cx="2550075" cy="1484492"/>
          </a:xfrm>
          <a:prstGeom prst="curved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196" y="1613355"/>
            <a:ext cx="4272300" cy="3026461"/>
          </a:xfrm>
          <a:prstGeom prst="rect">
            <a:avLst/>
          </a:prstGeom>
        </p:spPr>
      </p:pic>
      <p:sp>
        <p:nvSpPr>
          <p:cNvPr id="4129" name="AutoShape 33"/>
          <p:cNvSpPr>
            <a:spLocks noChangeArrowheads="1"/>
          </p:cNvSpPr>
          <p:nvPr/>
        </p:nvSpPr>
        <p:spPr bwMode="auto">
          <a:xfrm>
            <a:off x="468313" y="404813"/>
            <a:ext cx="8215312" cy="71324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579438" y="452099"/>
            <a:ext cx="8091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Bovine </a:t>
            </a:r>
            <a:r>
              <a:rPr lang="fr-FR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Herpesvirus </a:t>
            </a:r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BoHV.1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327487" y="3980059"/>
            <a:ext cx="1495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-DNA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65429" y="4539932"/>
            <a:ext cx="3975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Envelope con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glicoproteine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19625" y="5099806"/>
            <a:ext cx="30383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Capside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icosaedrico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941" y="5765194"/>
            <a:ext cx="3903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Replicazione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intranucleare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73697" y="1356974"/>
            <a:ext cx="3121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Herpesviridae</a:t>
            </a:r>
            <a:endParaRPr lang="it-IT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67556" y="1772816"/>
            <a:ext cx="459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sotto-famiglia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Alphaherpesvirinae</a:t>
            </a:r>
            <a:endParaRPr lang="it-IT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79696" y="2175247"/>
            <a:ext cx="2931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Varicellovirus</a:t>
            </a:r>
            <a:endParaRPr lang="it-IT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91" name="Text Box 159"/>
          <p:cNvSpPr txBox="1">
            <a:spLocks noChangeArrowheads="1"/>
          </p:cNvSpPr>
          <p:nvPr/>
        </p:nvSpPr>
        <p:spPr bwMode="auto">
          <a:xfrm>
            <a:off x="3442719" y="1905000"/>
            <a:ext cx="154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</a:p>
        </p:txBody>
      </p:sp>
      <p:sp>
        <p:nvSpPr>
          <p:cNvPr id="44192" name="Text Box 160"/>
          <p:cNvSpPr txBox="1">
            <a:spLocks noChangeArrowheads="1"/>
          </p:cNvSpPr>
          <p:nvPr/>
        </p:nvSpPr>
        <p:spPr bwMode="auto">
          <a:xfrm>
            <a:off x="5813681" y="1905000"/>
            <a:ext cx="2120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VACCINAZIONE</a:t>
            </a:r>
          </a:p>
        </p:txBody>
      </p:sp>
      <p:sp>
        <p:nvSpPr>
          <p:cNvPr id="44193" name="Text Box 161"/>
          <p:cNvSpPr txBox="1">
            <a:spLocks noChangeArrowheads="1"/>
          </p:cNvSpPr>
          <p:nvPr/>
        </p:nvSpPr>
        <p:spPr bwMode="auto">
          <a:xfrm>
            <a:off x="869622" y="2743200"/>
            <a:ext cx="1840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ANTICORPI</a:t>
            </a:r>
          </a:p>
          <a:p>
            <a:pPr algn="ctr"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 BoHV-1</a:t>
            </a:r>
          </a:p>
        </p:txBody>
      </p:sp>
      <p:sp>
        <p:nvSpPr>
          <p:cNvPr id="44194" name="Text Box 162"/>
          <p:cNvSpPr txBox="1">
            <a:spLocks noChangeArrowheads="1"/>
          </p:cNvSpPr>
          <p:nvPr/>
        </p:nvSpPr>
        <p:spPr bwMode="auto">
          <a:xfrm>
            <a:off x="1024323" y="4130675"/>
            <a:ext cx="15946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ANTICORPI</a:t>
            </a:r>
          </a:p>
          <a:p>
            <a:pPr algn="ctr">
              <a:defRPr/>
            </a:pPr>
            <a:r>
              <a:rPr lang="it-IT" sz="2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 gE</a:t>
            </a:r>
          </a:p>
        </p:txBody>
      </p:sp>
      <p:sp>
        <p:nvSpPr>
          <p:cNvPr id="44195" name="Text Box 163"/>
          <p:cNvSpPr txBox="1">
            <a:spLocks noChangeArrowheads="1"/>
          </p:cNvSpPr>
          <p:nvPr/>
        </p:nvSpPr>
        <p:spPr bwMode="auto">
          <a:xfrm>
            <a:off x="3954361" y="2468563"/>
            <a:ext cx="6447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7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44196" name="Text Box 164"/>
          <p:cNvSpPr txBox="1">
            <a:spLocks noChangeArrowheads="1"/>
          </p:cNvSpPr>
          <p:nvPr/>
        </p:nvSpPr>
        <p:spPr bwMode="auto">
          <a:xfrm>
            <a:off x="6634128" y="3886200"/>
            <a:ext cx="466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7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44197" name="Text Box 165"/>
          <p:cNvSpPr txBox="1">
            <a:spLocks noChangeArrowheads="1"/>
          </p:cNvSpPr>
          <p:nvPr/>
        </p:nvSpPr>
        <p:spPr bwMode="auto">
          <a:xfrm>
            <a:off x="6468961" y="2468563"/>
            <a:ext cx="6447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7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44198" name="Text Box 166"/>
          <p:cNvSpPr txBox="1">
            <a:spLocks noChangeArrowheads="1"/>
          </p:cNvSpPr>
          <p:nvPr/>
        </p:nvSpPr>
        <p:spPr bwMode="auto">
          <a:xfrm>
            <a:off x="3954361" y="3886200"/>
            <a:ext cx="6447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7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44200" name="Line 168"/>
          <p:cNvSpPr>
            <a:spLocks noChangeShapeType="1"/>
          </p:cNvSpPr>
          <p:nvPr/>
        </p:nvSpPr>
        <p:spPr bwMode="auto">
          <a:xfrm>
            <a:off x="304800" y="2362200"/>
            <a:ext cx="8077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201" name="Line 169"/>
          <p:cNvSpPr>
            <a:spLocks noChangeShapeType="1"/>
          </p:cNvSpPr>
          <p:nvPr/>
        </p:nvSpPr>
        <p:spPr bwMode="auto">
          <a:xfrm>
            <a:off x="304800" y="5257800"/>
            <a:ext cx="8077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53" name="Text Box 170"/>
          <p:cNvSpPr txBox="1">
            <a:spLocks noChangeArrowheads="1"/>
          </p:cNvSpPr>
          <p:nvPr/>
        </p:nvSpPr>
        <p:spPr bwMode="auto">
          <a:xfrm>
            <a:off x="1345158" y="5661025"/>
            <a:ext cx="6366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Necessità di utilizzare il 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companion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kit ELISA</a:t>
            </a:r>
          </a:p>
          <a:p>
            <a:pPr algn="ctr" eaLnBrk="1" hangingPunct="1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 elevati</a:t>
            </a:r>
          </a:p>
        </p:txBody>
      </p:sp>
      <p:sp>
        <p:nvSpPr>
          <p:cNvPr id="61455" name="Rectangle 174"/>
          <p:cNvSpPr>
            <a:spLocks noChangeArrowheads="1"/>
          </p:cNvSpPr>
          <p:nvPr/>
        </p:nvSpPr>
        <p:spPr bwMode="auto">
          <a:xfrm>
            <a:off x="1664519" y="339725"/>
            <a:ext cx="5897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INTERPRETAZIONE di SIEROLOGIA</a:t>
            </a:r>
          </a:p>
        </p:txBody>
      </p:sp>
    </p:spTree>
    <p:extLst>
      <p:ext uri="{BB962C8B-B14F-4D97-AF65-F5344CB8AC3E}">
        <p14:creationId xmlns:p14="http://schemas.microsoft.com/office/powerpoint/2010/main" val="1760412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05273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Ricombinazione in </a:t>
            </a:r>
            <a:r>
              <a:rPr lang="it-IT" sz="24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vivo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ceppi virulenti </a:t>
            </a: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selvaggi</a:t>
            </a:r>
          </a:p>
          <a:p>
            <a:pPr algn="ctr"/>
            <a:r>
              <a:rPr lang="it-IT" sz="2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it-IT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Riacquisizione della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struttura virale iniziale e della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patogenicità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Comparsa di </a:t>
            </a:r>
            <a:r>
              <a:rPr lang="it-IT" sz="24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immunologico negativo nel ceppo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selvaggio</a:t>
            </a:r>
            <a:endParaRPr lang="it-IT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74"/>
          <p:cNvSpPr>
            <a:spLocks noChangeArrowheads="1"/>
          </p:cNvSpPr>
          <p:nvPr/>
        </p:nvSpPr>
        <p:spPr bwMode="auto">
          <a:xfrm>
            <a:off x="1690565" y="339725"/>
            <a:ext cx="58454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DELETI: POSSIBILI RISCHI</a:t>
            </a:r>
            <a:endParaRPr lang="fr-F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3" y="4293096"/>
            <a:ext cx="87129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Necessita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presenza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contemporanea in animale di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deleto e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selvaggio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stessa cellula dovrebbe venire infettata, nello stesso momento, da dosi</a:t>
            </a:r>
          </a:p>
          <a:p>
            <a:pPr algn="ctr"/>
            <a:r>
              <a:rPr lang="it-IT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to,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 di entrambi i virus (titolo di virus selvaggio in ambiente è</a:t>
            </a:r>
            <a:r>
              <a:rPr lang="it-IT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molto più bassa rispetto a quella del virus vaccinale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ctr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Animali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vaccinati acquisiscono, in alcune settimane,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protezione totale</a:t>
            </a:r>
          </a:p>
        </p:txBody>
      </p:sp>
      <p:sp>
        <p:nvSpPr>
          <p:cNvPr id="5" name="Rectangle 174"/>
          <p:cNvSpPr>
            <a:spLocks noChangeArrowheads="1"/>
          </p:cNvSpPr>
          <p:nvPr/>
        </p:nvSpPr>
        <p:spPr bwMode="auto">
          <a:xfrm>
            <a:off x="3347864" y="3573016"/>
            <a:ext cx="2677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IMPROBABILE:</a:t>
            </a:r>
            <a:endParaRPr lang="fr-F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05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10"/>
          <p:cNvSpPr>
            <a:spLocks noChangeArrowheads="1"/>
          </p:cNvSpPr>
          <p:nvPr/>
        </p:nvSpPr>
        <p:spPr bwMode="auto">
          <a:xfrm>
            <a:off x="539552" y="2367564"/>
            <a:ext cx="7416824" cy="933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39552" y="2450384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VACCINAZIONE CON STIPITE ATTENUATO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it-IT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PREVIENE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e LATENZA VIRUS SELVAGGIO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28809" y="892283"/>
            <a:ext cx="5487056" cy="40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VACCINAZIONI e LATENZA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611928" y="404664"/>
            <a:ext cx="2075968" cy="49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IMPLICAZIONI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04564" y="3812847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previene segni clinici, contiene numero di animali che si positivizzano, riduce escrezione nell’ambiente,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non previene infezione e quindi latenza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ccia circolare a sinistra 1"/>
          <p:cNvSpPr/>
          <p:nvPr/>
        </p:nvSpPr>
        <p:spPr>
          <a:xfrm>
            <a:off x="7956376" y="2955342"/>
            <a:ext cx="731520" cy="798128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686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71830" y="1115686"/>
            <a:ext cx="6068521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IBR marker – vivi o spenti ?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8640" y="1830205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vivi attenuati </a:t>
            </a:r>
            <a:r>
              <a:rPr lang="it-IT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inducono una </a:t>
            </a:r>
            <a:r>
              <a:rPr lang="it-IT" sz="2400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protezione </a:t>
            </a:r>
            <a:r>
              <a:rPr lang="it-IT" sz="2400" b="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 maggiore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</a:p>
          <a:p>
            <a:pPr algn="ctr"/>
            <a:r>
              <a:rPr lang="it-IT" sz="2400" b="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riducono </a:t>
            </a:r>
            <a:r>
              <a:rPr lang="it-IT" sz="2400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maggiormente l’escrezione </a:t>
            </a:r>
            <a:r>
              <a:rPr lang="it-IT" sz="2400" b="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virale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 </a:t>
            </a:r>
            <a:r>
              <a:rPr lang="it-IT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</a:p>
          <a:p>
            <a:pPr algn="ctr"/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(Bosch </a:t>
            </a:r>
            <a:r>
              <a:rPr lang="en-US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al., 1996. </a:t>
            </a: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attenuated bovine herpesvirus 1 marker vaccine </a:t>
            </a:r>
            <a:r>
              <a:rPr lang="en-US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induces </a:t>
            </a:r>
            <a:r>
              <a:rPr lang="en-US" sz="11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1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it-IT" sz="11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it-IT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it-IT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1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inactivated </a:t>
            </a:r>
            <a:r>
              <a:rPr lang="en-US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vaccines. Veterinary Microbiology </a:t>
            </a:r>
            <a:r>
              <a:rPr lang="en-US" sz="11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51, </a:t>
            </a:r>
            <a:r>
              <a:rPr lang="en-US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223-234)</a:t>
            </a:r>
            <a:endParaRPr lang="it-IT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7842" y="3204643"/>
            <a:ext cx="903649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inattivati </a:t>
            </a:r>
            <a:r>
              <a:rPr lang="it-IT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</a:t>
            </a:r>
            <a:r>
              <a:rPr lang="it-IT" sz="2400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 efficaci nella </a:t>
            </a:r>
            <a:r>
              <a:rPr lang="it-IT" sz="2400" b="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riduzione dell’escrezione </a:t>
            </a:r>
            <a:r>
              <a:rPr lang="it-IT" sz="2400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it-IT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dopo riattivazione dell’infezione</a:t>
            </a:r>
          </a:p>
          <a:p>
            <a:pPr algn="ctr"/>
            <a:r>
              <a:rPr lang="it-IT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(Bosch </a:t>
            </a:r>
            <a:r>
              <a:rPr lang="it-IT" sz="11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al., 1997. </a:t>
            </a:r>
            <a:r>
              <a:rPr lang="it-IT" sz="11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Inactivated</a:t>
            </a:r>
            <a:r>
              <a:rPr lang="it-IT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bovine herpesvirus 1 marker </a:t>
            </a:r>
            <a:r>
              <a:rPr lang="it-IT" sz="11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vaccines</a:t>
            </a:r>
            <a:r>
              <a:rPr lang="it-IT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more </a:t>
            </a:r>
            <a:r>
              <a:rPr lang="it-IT" sz="11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efficacious</a:t>
            </a:r>
            <a:r>
              <a:rPr lang="it-IT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1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</a:t>
            </a:r>
            <a:r>
              <a:rPr lang="it-IT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virus </a:t>
            </a:r>
            <a:r>
              <a:rPr lang="it-IT" sz="11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excretion</a:t>
            </a:r>
            <a:endParaRPr lang="it-IT" sz="11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reactivation than a live marker vaccine. Vaccine </a:t>
            </a:r>
            <a:r>
              <a:rPr lang="en-US" sz="11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 1512-1517</a:t>
            </a:r>
            <a:r>
              <a:rPr lang="en-US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3326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Risultati equivoci si sono ottenuti quando sono stati testati i vaccini marker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(attenuati e inattivati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293680" y="4293096"/>
            <a:ext cx="484632" cy="648072"/>
          </a:xfrm>
          <a:prstGeom prst="downArrow">
            <a:avLst>
              <a:gd name="adj1" fmla="val 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2993" y="4941168"/>
            <a:ext cx="8286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Protocollo ottimale: vivo e poi spento</a:t>
            </a:r>
            <a:endParaRPr lang="it-IT" sz="2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04564" y="5653697"/>
            <a:ext cx="8784976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Opportuno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vaccinare i giovani animali con vaccini vivi per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lang="it-IT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intranasale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almeno la prima volta, in modo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impedire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limite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possibile, instaurarsi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 latenza di ceppi patogeni</a:t>
            </a:r>
          </a:p>
        </p:txBody>
      </p:sp>
    </p:spTree>
    <p:extLst>
      <p:ext uri="{BB962C8B-B14F-4D97-AF65-F5344CB8AC3E}">
        <p14:creationId xmlns:p14="http://schemas.microsoft.com/office/powerpoint/2010/main" val="3536655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6387300" cy="354498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9512" y="40466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Probabilità di comparsa di un episodio di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“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maggiore” da IBR in un allevamento di 100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bovine in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lattazione in relazione al numero di capi positivi</a:t>
            </a:r>
          </a:p>
        </p:txBody>
      </p:sp>
      <p:sp>
        <p:nvSpPr>
          <p:cNvPr id="4" name="Rettangolo 3"/>
          <p:cNvSpPr/>
          <p:nvPr/>
        </p:nvSpPr>
        <p:spPr>
          <a:xfrm>
            <a:off x="3174568" y="5017691"/>
            <a:ext cx="284545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 di animali sieropositivi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 rot="16200000">
            <a:off x="233132" y="3430024"/>
            <a:ext cx="263777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Probabilità di infezione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(periodo di 1 anno)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7726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AutoShape 10"/>
          <p:cNvSpPr>
            <a:spLocks noChangeArrowheads="1"/>
          </p:cNvSpPr>
          <p:nvPr/>
        </p:nvSpPr>
        <p:spPr bwMode="auto">
          <a:xfrm rot="1594986">
            <a:off x="2638425" y="1487031"/>
            <a:ext cx="409575" cy="459700"/>
          </a:xfrm>
          <a:prstGeom prst="downArrow">
            <a:avLst>
              <a:gd name="adj1" fmla="val 0"/>
              <a:gd name="adj2" fmla="val 59593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rot="20005014" flipH="1">
            <a:off x="6296025" y="1487031"/>
            <a:ext cx="409575" cy="459700"/>
          </a:xfrm>
          <a:prstGeom prst="downArrow">
            <a:avLst>
              <a:gd name="adj1" fmla="val 0"/>
              <a:gd name="adj2" fmla="val 59593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4367213" y="1816099"/>
            <a:ext cx="564827" cy="1468885"/>
          </a:xfrm>
          <a:prstGeom prst="downArrow">
            <a:avLst>
              <a:gd name="adj1" fmla="val 0"/>
              <a:gd name="adj2" fmla="val 74898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102375" y="429106"/>
            <a:ext cx="30945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PROFILASSI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85652" y="2057400"/>
            <a:ext cx="34102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FARE </a:t>
            </a: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NIENTE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214817" y="2034253"/>
            <a:ext cx="1900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VACCINARE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270173" y="3854970"/>
            <a:ext cx="6934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CONTROLLARE ED ERADICARE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VACCINAZIONE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SENZA VACCINAZIONE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76470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Normativa nazionale e comunitaria richiede la </a:t>
            </a:r>
            <a:r>
              <a:rPr lang="it-IT" sz="24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negatività sierologica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</a:t>
            </a:r>
            <a:r>
              <a:rPr lang="it-IT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tori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destinati alla produzione di materiale seminale e alle </a:t>
            </a:r>
            <a:r>
              <a:rPr lang="it-IT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bovine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produttrici di embrioni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99370" y="116632"/>
            <a:ext cx="381684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NORMATIVA</a:t>
            </a:r>
            <a:endParaRPr lang="it-IT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2132856"/>
            <a:ext cx="8676456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10910" algn="ctr"/>
            <a:r>
              <a:rPr lang="it-IT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Orientamento UE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inserire </a:t>
            </a: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 nella lista delle malattie oggetto di Piani di Eradicazione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partecipazione finanziaria della Comunità</a:t>
            </a:r>
          </a:p>
          <a:p>
            <a:pPr marR="10910" algn="ctr"/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10910"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momento l’adesione ai piani di controllo è facoltativa ed è applicata in diverse regioni in Italia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414908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Eradicazione conclusa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in: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Danimarca, Finlandia, Norvegia, Svezia, Svizzera,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Austria,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alcune aree della Baviera (VIETATI VACCINI)</a:t>
            </a:r>
          </a:p>
          <a:p>
            <a:pPr algn="ctr"/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Attualmente hanno in corso </a:t>
            </a: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piani obbligatori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eradicazione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Olanda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Belgio Germania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Francia.</a:t>
            </a:r>
          </a:p>
          <a:p>
            <a:pPr algn="ctr"/>
            <a:r>
              <a:rPr lang="it-IT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 </a:t>
            </a:r>
            <a:r>
              <a:rPr lang="it-IT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(piani volontari applicati in alcune regioni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400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208946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alcuni Paesi Europei sono stati avviati </a:t>
            </a:r>
            <a:r>
              <a:rPr lang="it-IT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piani di controllo ed</a:t>
            </a:r>
          </a:p>
          <a:p>
            <a:pPr algn="ctr"/>
            <a:r>
              <a:rPr lang="it-IT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eradicazione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 </a:t>
            </a:r>
            <a:r>
              <a:rPr lang="it-IT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volontaria o obbligatoria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 prevedono:</a:t>
            </a:r>
          </a:p>
          <a:p>
            <a:pPr algn="ctr"/>
            <a:endParaRPr lang="it-IT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L’identificazione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eliminazione di tutti i capi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positivi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L’utilizzo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vaccini marker, e la progressiva eliminazione “a fine carriera” degli animali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infetti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79712" y="323945"/>
            <a:ext cx="548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 </a:t>
            </a: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</a:t>
            </a:r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ERADICAZIONE</a:t>
            </a:r>
            <a:endParaRPr lang="fr-F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38907" y="5445224"/>
            <a:ext cx="8224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prima possibilità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essere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applicata solamente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Paesi o aree che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hanno una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bassa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prevalenza dell’infezione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0381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496" y="980728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Italia si è proceduto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all’abbattimento dei capi infetti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alcune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aree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(Trentino, Alto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Adige, 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Belluno), mentre in altre aree (Veneto, Friuli, Lombardia,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Piemonte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è stato avviato un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volontario di monitoraggio dell’infezione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prevede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l’identificazione degli allevamenti in: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51720" y="300589"/>
            <a:ext cx="548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 </a:t>
            </a: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</a:t>
            </a:r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ERADICAZIONE</a:t>
            </a:r>
            <a:endParaRPr lang="fr-F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3140968"/>
            <a:ext cx="87129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Allevamenti </a:t>
            </a:r>
            <a:r>
              <a:rPr lang="it-IT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ufficialmente indenni</a:t>
            </a: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(tutti i capi negativi</a:t>
            </a:r>
          </a:p>
          <a:p>
            <a:pPr algn="ctr"/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IBR – nessun vaccino utilizzato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algn="ctr"/>
            <a:endParaRPr lang="it-IT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Allevamenti </a:t>
            </a:r>
            <a:r>
              <a:rPr lang="it-IT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indenni</a:t>
            </a: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(tutti i capi negativi per IBR </a:t>
            </a:r>
            <a:r>
              <a:rPr lang="it-IT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:</a:t>
            </a:r>
          </a:p>
          <a:p>
            <a:pPr algn="ctr"/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vaccinazione con vaccino marker</a:t>
            </a:r>
            <a:r>
              <a:rPr lang="it-IT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algn="ctr"/>
            <a:endParaRPr lang="it-IT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Allevamenti </a:t>
            </a:r>
            <a:r>
              <a:rPr lang="it-IT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positivi</a:t>
            </a: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(che hanno almeno un capo </a:t>
            </a:r>
            <a:r>
              <a:rPr lang="it-IT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47664" y="5824429"/>
            <a:ext cx="583264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piani (tra le altre cose) prevedono che: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si possano introdurre animali positivi (</a:t>
            </a: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si possano commerciare animali “da vita” </a:t>
            </a: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77516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519063"/>
            <a:ext cx="544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Territorio indenne (codice OIE 2001)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954594"/>
            <a:ext cx="9252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province in cui sono presenti il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99,8%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allevamenti indenni/ufficialmente indenni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BoHV.1 ed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cui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si sono verificati casi clinici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sospetti di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malattia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3 anni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possono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acquisire la qualifica di “</a:t>
            </a:r>
            <a:r>
              <a:rPr lang="it-IT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 indenne da IBR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ctr"/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territorio mantiene la qualifica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indenne se, in seguito a controlli annuali su tutti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allevamenti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presenti, non viene superato lo 0,2% di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prevalenza</a:t>
            </a: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108520" y="3651989"/>
            <a:ext cx="9324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Bovini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introdotti nel territorio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devono provenire da allevamenti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indenni/ufficialmente indenni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oppure devono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sottostare a </a:t>
            </a: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gg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isolamento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stazione di quarantena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essere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sottoposti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due controlli sierologici, a distanza di </a:t>
            </a: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gg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esito favorevole.</a:t>
            </a:r>
          </a:p>
          <a:p>
            <a:pPr algn="ctr"/>
            <a:endParaRPr lang="it-IT" sz="18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Mantenimento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inseminazione artificiale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solo seme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raccolto da tori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sieronegativi per BoHV-1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embrioni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ottenuti da donatrici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allevamenti indenni/ufficialmente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indenni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BoHV-1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oppure trattati con </a:t>
            </a:r>
            <a:r>
              <a:rPr 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chimotripsina</a:t>
            </a: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35698" y="6290156"/>
            <a:ext cx="5436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si raggiunge l’obiettivo?</a:t>
            </a:r>
            <a:endParaRPr lang="it-IT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7380312" y="6616516"/>
            <a:ext cx="151216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5568" y="2959785"/>
            <a:ext cx="7276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Nessun animale è stato vaccinato per IBR/IPV negli ultimi 3 anni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90104" y="73541"/>
            <a:ext cx="4545476" cy="52322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QUALIFICA DI INDENNITÀ OIE</a:t>
            </a:r>
          </a:p>
        </p:txBody>
      </p:sp>
    </p:spTree>
    <p:extLst>
      <p:ext uri="{BB962C8B-B14F-4D97-AF65-F5344CB8AC3E}">
        <p14:creationId xmlns:p14="http://schemas.microsoft.com/office/powerpoint/2010/main" val="302045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4016" y="1196752"/>
            <a:ext cx="86764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nasale o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genitale</a:t>
            </a:r>
            <a:endParaRPr lang="fr-FR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Moltiplicazione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virus a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mucosale</a:t>
            </a:r>
            <a:endParaRPr lang="fr-FR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Lesioni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vescicole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ulcere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necrosi</a:t>
            </a:r>
            <a:endParaRPr lang="fr-FR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Reazione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febbre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abbattimento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anoressia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caduta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produzione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lattea</a:t>
            </a:r>
            <a:endParaRPr lang="fr-FR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Immunodepressione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Sinergia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altre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infezioni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95536" y="548680"/>
            <a:ext cx="842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Caratteristiche</a:t>
            </a: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delle </a:t>
            </a:r>
            <a:r>
              <a:rPr lang="fr-FR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infezioni</a:t>
            </a: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BoHV.1</a:t>
            </a:r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 rot="-4438865">
            <a:off x="3127473" y="5895182"/>
            <a:ext cx="274637" cy="889000"/>
          </a:xfrm>
          <a:prstGeom prst="curvedRightArrow">
            <a:avLst>
              <a:gd name="adj1" fmla="val 64740"/>
              <a:gd name="adj2" fmla="val 129480"/>
              <a:gd name="adj3" fmla="val 33333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 rot="4438865" flipV="1">
            <a:off x="3127473" y="5103019"/>
            <a:ext cx="274638" cy="889000"/>
          </a:xfrm>
          <a:prstGeom prst="curvedRightArrow">
            <a:avLst>
              <a:gd name="adj1" fmla="val 64740"/>
              <a:gd name="adj2" fmla="val 129480"/>
              <a:gd name="adj3" fmla="val 33333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107504" y="5292870"/>
            <a:ext cx="2773114" cy="1195243"/>
          </a:xfrm>
          <a:prstGeom prst="octagon">
            <a:avLst>
              <a:gd name="adj" fmla="val 29287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60084" y="5558796"/>
            <a:ext cx="2458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marL="571500" indent="-571500" algn="ctr" eaLnBrk="1" hangingPunct="1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LATENZA</a:t>
            </a:r>
            <a:endParaRPr lang="it-IT" sz="36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826308" y="5667375"/>
            <a:ext cx="3653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FENOMENO </a:t>
            </a:r>
            <a:r>
              <a:rPr lang="fr-FR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VIVO</a:t>
            </a:r>
            <a:endParaRPr lang="it-IT" sz="3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2 1"/>
          <p:cNvCxnSpPr/>
          <p:nvPr/>
        </p:nvCxnSpPr>
        <p:spPr>
          <a:xfrm>
            <a:off x="179512" y="188640"/>
            <a:ext cx="151216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761235" y="14764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Allevamento indenne</a:t>
            </a:r>
            <a:endParaRPr lang="it-IT" sz="28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71700" y="583958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capi sottoposti a controllo sono risultati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03648" y="3501008"/>
            <a:ext cx="621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Allevamento ufficialmente indenne</a:t>
            </a:r>
            <a:endParaRPr lang="it-IT" sz="28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4024228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capi sottoposti a controllo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stati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sono risultati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test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ricerca di </a:t>
            </a:r>
            <a:r>
              <a:rPr 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totali verso BoHV-1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eseguiti ad intervallo da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 12 mesi.</a:t>
            </a:r>
          </a:p>
          <a:p>
            <a:pPr algn="ctr"/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attuali norme non contemplano la qualifica di ufficialmente indenne per gli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allevamenti che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abbiano vaccinato, ma nei quali le vaccinazioni siano state sospese da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2371" y="2505090"/>
            <a:ext cx="8598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controlli ufficiali eseguiti a distanza di almeno 2 mesi e non oltre 12 mesi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59832" y="1428600"/>
            <a:ext cx="5911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negativi al test per la ricerca degli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verso E2, qualora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vengano praticati i trattamenti vaccinali per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BoHV-1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5496" y="980728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negativi al test per la ricerca di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totali verso BoHV-1</a:t>
            </a:r>
          </a:p>
        </p:txBody>
      </p:sp>
      <p:sp>
        <p:nvSpPr>
          <p:cNvPr id="10" name="Freccia circolare in giù 9"/>
          <p:cNvSpPr/>
          <p:nvPr/>
        </p:nvSpPr>
        <p:spPr>
          <a:xfrm>
            <a:off x="952499" y="1377053"/>
            <a:ext cx="1216152" cy="484212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in giù 10"/>
          <p:cNvSpPr/>
          <p:nvPr/>
        </p:nvSpPr>
        <p:spPr>
          <a:xfrm rot="855354">
            <a:off x="3563888" y="2010414"/>
            <a:ext cx="1216152" cy="484212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122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-27384"/>
            <a:ext cx="6450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MANTENIMENTO DELLA QUALIFICA</a:t>
            </a:r>
            <a:endParaRPr lang="it-IT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496" y="476672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Effettuato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annualmente </a:t>
            </a:r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esito favorevole su tutti gli animali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12 mesi;</a:t>
            </a:r>
          </a:p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allevamenti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ufficialmente indenni non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praticata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vaccinazione per BoHV-1;</a:t>
            </a:r>
          </a:p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Animali introdotti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provengono da allevamenti con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medesima qualifica, attestata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certificato sanitario di scorta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animali introdotti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provengano da allevamenti </a:t>
            </a:r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indenni/ufficialmente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indenni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BoHV-1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necessario che siano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 </a:t>
            </a:r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sottoposti nell’allevamento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origine</a:t>
            </a:r>
          </a:p>
          <a:p>
            <a:pPr algn="ctr"/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sierologico con esito favorevole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gg precedenti l’introduzione.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inoltre necessario che siano isolati dal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 </a:t>
            </a:r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dell’allevamento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destinazione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almeno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gg,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i quali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devono essere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eseguite </a:t>
            </a:r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prove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sierologiche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esito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favorevole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distanziate di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gg;</a:t>
            </a:r>
          </a:p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inseminazione utilizzato </a:t>
            </a:r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raccolto da tori negativi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ricerca di</a:t>
            </a:r>
          </a:p>
          <a:p>
            <a:pPr algn="ctr"/>
            <a:r>
              <a:rPr lang="it-IT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totali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BoHV-1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(requisito già obbligatorio ai sensi del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 30/04/1996);</a:t>
            </a:r>
          </a:p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Utilizzati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embrioni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ottenuti da donatrici appartenenti ad allevamenti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indenni/ufficialmente indenni da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BoHV-1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oppure trattati con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chimotripsina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trenta giorni dal resto dell’allevamento e sottoposti a controllo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sierologico (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prove a distanza di </a:t>
            </a:r>
            <a:r>
              <a:rPr lang="it-IT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gg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gli animali che in occasione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fiere, mercati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trasferimenti in altre strutture, siano venuti in contatto con animali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allevamenti non indenni/ufficialmente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indenni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BoHV-1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7235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535881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di riscontro di positività ai controlli ufficiali, la qualifica è revocata e può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 riacquisita:</a:t>
            </a:r>
          </a:p>
          <a:p>
            <a:pPr algn="ctr"/>
            <a:endParaRPr lang="it-IT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 eliminato i capi infetti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avere eseguito una scrupolosa indagine epidemiologica volta ad accertare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cause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dell’introduzione del contagio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avere modificato il piano aziendale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adeguare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misure preventive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successivamente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due controlli sierologici negativi effettuati a distanza di </a:t>
            </a: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almeno 2 mesi</a:t>
            </a:r>
            <a:endParaRPr lang="it-IT" sz="1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88350" y="188640"/>
            <a:ext cx="8395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REVOCA e RIACQUISIZIONE DELLA QUALIFICA</a:t>
            </a:r>
            <a:endParaRPr lang="it-IT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468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85531"/>
              </p:ext>
            </p:extLst>
          </p:nvPr>
        </p:nvGraphicFramePr>
        <p:xfrm>
          <a:off x="1547664" y="2636912"/>
          <a:ext cx="6096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359020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915776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243694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0044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 totali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gE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Vaccino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998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chemeClr val="accent6"/>
                          </a:solidFill>
                        </a:rPr>
                        <a:t>-</a:t>
                      </a:r>
                      <a:endParaRPr lang="it-IT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chemeClr val="accent6"/>
                          </a:solidFill>
                        </a:rPr>
                        <a:t>-</a:t>
                      </a:r>
                      <a:endParaRPr lang="it-IT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Nessuno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Non infetto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89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it-IT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it-IT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Nessuno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Infetto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752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it-IT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chemeClr val="accent6"/>
                          </a:solidFill>
                        </a:rPr>
                        <a:t>-</a:t>
                      </a:r>
                      <a:endParaRPr lang="it-IT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Marker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Non infetto</a:t>
                      </a:r>
                    </a:p>
                    <a:p>
                      <a:pPr algn="ctr"/>
                      <a:r>
                        <a:rPr lang="it-IT" dirty="0" smtClean="0"/>
                        <a:t>Vaccinato marker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223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it-IT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it-IT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Marker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Infetto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25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it-IT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it-IT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Tradizionale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Infetto o vaccinato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8975689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514160" y="620688"/>
            <a:ext cx="622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Relazione tra stato sierologico e stato infettivo</a:t>
            </a:r>
          </a:p>
        </p:txBody>
      </p:sp>
    </p:spTree>
    <p:extLst>
      <p:ext uri="{BB962C8B-B14F-4D97-AF65-F5344CB8AC3E}">
        <p14:creationId xmlns:p14="http://schemas.microsoft.com/office/powerpoint/2010/main" val="1562302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87824" y="4343618"/>
            <a:ext cx="292913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DIFFICOLTÀ</a:t>
            </a:r>
            <a:endParaRPr lang="it-IT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419" y="4920843"/>
            <a:ext cx="79440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INDIVIDUAZIONE 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BOVINI 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INFEZIONE LATENTE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5576" y="5498068"/>
            <a:ext cx="828092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ALTA INCIDENZA 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INFEZIONI ASINTOMATICHE 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(adulti)</a:t>
            </a:r>
          </a:p>
        </p:txBody>
      </p:sp>
      <p:sp>
        <p:nvSpPr>
          <p:cNvPr id="11" name="Rectangle 174"/>
          <p:cNvSpPr>
            <a:spLocks noChangeArrowheads="1"/>
          </p:cNvSpPr>
          <p:nvPr/>
        </p:nvSpPr>
        <p:spPr bwMode="auto">
          <a:xfrm>
            <a:off x="976722" y="503100"/>
            <a:ext cx="72417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PROFILASSI DIRETTA E INDIRETTA</a:t>
            </a:r>
            <a:endParaRPr lang="fr-FR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2008" y="1412776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allevamenti soggetti 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programmi di </a:t>
            </a:r>
            <a:r>
              <a:rPr lang="it-IT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controllo/eradicazione IBR 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adottano </a:t>
            </a:r>
            <a:r>
              <a:rPr lang="it-IT" sz="2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misure di profilassi diretta e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necessario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indiretta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fine di evitare introduzione BoHV.1 in 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azienda e la sua 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</a:t>
            </a: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9433" y="608958"/>
            <a:ext cx="9071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 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lotta per 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impedire:</a:t>
            </a:r>
            <a:endParaRPr lang="it-IT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introduzione BoHV.1, 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eliminarlo 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ambiente 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prevenirne la 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circolazione</a:t>
            </a:r>
            <a:endParaRPr lang="it-IT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74"/>
          <p:cNvSpPr>
            <a:spLocks noChangeArrowheads="1"/>
          </p:cNvSpPr>
          <p:nvPr/>
        </p:nvSpPr>
        <p:spPr bwMode="auto">
          <a:xfrm>
            <a:off x="2743873" y="44624"/>
            <a:ext cx="3643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PROFILASSI DIRETTA</a:t>
            </a:r>
            <a:endParaRPr lang="fr-F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185" y="162473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Quarantena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accertamenti diagnostici per i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 di nuova introduzione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ccertamenti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di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 esterni a rischio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(fiere, mercati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pascoli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per evitare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 allevamenti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tramite persone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mezzi e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strumenti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periodico dei sieronegativi</a:t>
            </a:r>
            <a:endParaRPr lang="it-IT" sz="1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4159376" y="1143992"/>
            <a:ext cx="484632" cy="556816"/>
          </a:xfrm>
          <a:prstGeom prst="downArrow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-36513" y="5253325"/>
            <a:ext cx="9203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Eventuale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vaccinazione </a:t>
            </a: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soggetti positivi</a:t>
            </a:r>
            <a:endParaRPr lang="it-IT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L’eliminazione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capi positivi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la misura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efficace ma non sempre praticabile, </a:t>
            </a:r>
            <a:r>
              <a:rPr 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spt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fasi iniziali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piano di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eradicazione.</a:t>
            </a: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devono adottare pertanto misure alternative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integrate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interventi di profilassi indiretta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62697" y="426960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sclusione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effettuazione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 stretto controllo,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</a:t>
            </a:r>
            <a:r>
              <a:rPr lang="it-IT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farmacologici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favoriscono la riattivazione</a:t>
            </a:r>
          </a:p>
        </p:txBody>
      </p:sp>
    </p:spTree>
    <p:extLst>
      <p:ext uri="{BB962C8B-B14F-4D97-AF65-F5344CB8AC3E}">
        <p14:creationId xmlns:p14="http://schemas.microsoft.com/office/powerpoint/2010/main" val="42733146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9" y="404664"/>
            <a:ext cx="8502301" cy="27301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80120" y="-27384"/>
            <a:ext cx="673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Misure </a:t>
            </a:r>
            <a:r>
              <a:rPr lang="it-IT" sz="2800" dirty="0">
                <a:solidFill>
                  <a:srgbClr val="C00000"/>
                </a:solidFill>
                <a:latin typeface="Arial" panose="020B0604020202020204" pitchFamily="34" charset="0"/>
              </a:rPr>
              <a:t>generali di </a:t>
            </a:r>
            <a:r>
              <a:rPr lang="it-IT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biosicurezza</a:t>
            </a:r>
            <a:r>
              <a:rPr lang="it-IT" sz="2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99" y="3140968"/>
            <a:ext cx="8544601" cy="36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672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80120" y="-27384"/>
            <a:ext cx="673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Misure </a:t>
            </a:r>
            <a:r>
              <a:rPr lang="it-IT" sz="2800" dirty="0">
                <a:solidFill>
                  <a:srgbClr val="C00000"/>
                </a:solidFill>
                <a:latin typeface="Arial" panose="020B0604020202020204" pitchFamily="34" charset="0"/>
              </a:rPr>
              <a:t>generali di </a:t>
            </a:r>
            <a:r>
              <a:rPr lang="it-IT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biosicurezza</a:t>
            </a:r>
            <a:r>
              <a:rPr lang="it-IT" sz="2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9" y="417755"/>
            <a:ext cx="8502301" cy="358730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20047" y="4005064"/>
            <a:ext cx="785388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QUARANTENA PER ANIMALI NUOVA INTRODUZIONE</a:t>
            </a:r>
          </a:p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EVITARE MONTA NATURALE FINO ALL’ERADICAZIONE</a:t>
            </a:r>
          </a:p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EVITARE CONTATTI CON OVI-CAPRINI (</a:t>
            </a:r>
            <a:r>
              <a:rPr lang="fr-FR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ruolo</a:t>
            </a:r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modesto</a:t>
            </a:r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 non </a:t>
            </a:r>
            <a:r>
              <a:rPr lang="fr-FR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sottovalutabile</a:t>
            </a:r>
            <a:r>
              <a:rPr lang="fr-FR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ANIMALI PER CATEGORIA DI ETÀ</a:t>
            </a:r>
          </a:p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GARANTIRE </a:t>
            </a:r>
            <a: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BENESSERE ANIMALE (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DGR 876 DEL 18/12/2006</a:t>
            </a:r>
            <a:r>
              <a:rPr lang="fr-FR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80007" y="6027003"/>
            <a:ext cx="311745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MIGLIORAMENTO VENTILAZIONE</a:t>
            </a:r>
          </a:p>
          <a:p>
            <a:pPr algn="ctr">
              <a:buFontTx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RIDUZIONE CARICO ANIMALI</a:t>
            </a:r>
          </a:p>
          <a:p>
            <a:pPr algn="ctr">
              <a:buFontTx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RIDUZIONE EVENTI STRESSANTI</a:t>
            </a:r>
          </a:p>
        </p:txBody>
      </p:sp>
      <p:sp>
        <p:nvSpPr>
          <p:cNvPr id="4" name="Freccia circolare in giù 3"/>
          <p:cNvSpPr/>
          <p:nvPr/>
        </p:nvSpPr>
        <p:spPr>
          <a:xfrm rot="3254534">
            <a:off x="7975659" y="5856594"/>
            <a:ext cx="1043608" cy="404579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197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86307" y="1052736"/>
            <a:ext cx="6077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centri fecondazione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allevamenti 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riproduttori </a:t>
            </a:r>
            <a:endParaRPr lang="it-IT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allevamenti 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fornitori embrioni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40871" y="406405"/>
            <a:ext cx="23682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PROFILASSI</a:t>
            </a:r>
          </a:p>
        </p:txBody>
      </p:sp>
      <p:sp>
        <p:nvSpPr>
          <p:cNvPr id="4" name="Rettangolo 3"/>
          <p:cNvSpPr/>
          <p:nvPr/>
        </p:nvSpPr>
        <p:spPr>
          <a:xfrm>
            <a:off x="2699792" y="40770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28/6/91 n. 323 </a:t>
            </a:r>
            <a:endParaRPr lang="it-IT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88/407/CEE </a:t>
            </a:r>
            <a:endParaRPr lang="it-IT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97/12/CE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71957" y="3283824"/>
            <a:ext cx="2852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INDENNI da IBR</a:t>
            </a:r>
            <a:endParaRPr lang="fr-F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5509681"/>
            <a:ext cx="8232122" cy="10156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piano di eradicazione e profilassi dell’IBR è riservato agli allevamenti 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bovini ufficialmente </a:t>
            </a:r>
            <a:r>
              <a:rPr lang="it-I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indenni per tubercolosi, brucellosi e leucosi bovina enzootica</a:t>
            </a:r>
          </a:p>
        </p:txBody>
      </p:sp>
    </p:spTree>
    <p:extLst>
      <p:ext uri="{BB962C8B-B14F-4D97-AF65-F5344CB8AC3E}">
        <p14:creationId xmlns:p14="http://schemas.microsoft.com/office/powerpoint/2010/main" val="32201306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55576" y="275240"/>
            <a:ext cx="7848600" cy="837443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ORGANIZZAZIONE PIANI </a:t>
            </a: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CONTROLLO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7544" y="1905000"/>
            <a:ext cx="7705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Char char="•"/>
            </a:pP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CONOSCERE PREVALENZA INFEZIONE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331640" y="2992110"/>
            <a:ext cx="3456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Char char="•"/>
            </a:pPr>
            <a:r>
              <a:rPr lang="it-IT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LIVELLI DI INFEZIONE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743200" y="5226050"/>
            <a:ext cx="510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it-IT" sz="24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</a:t>
            </a:r>
          </a:p>
          <a:p>
            <a:pPr>
              <a:buFontTx/>
              <a:buChar char="•"/>
            </a:pPr>
            <a:r>
              <a:rPr lang="it-IT" sz="24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TEMPI DI ATTUAZIONE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524000" y="4222750"/>
            <a:ext cx="3756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PIANI DI ERADICAZIONE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 rot="5400000" flipV="1">
            <a:off x="734244" y="3059485"/>
            <a:ext cx="914400" cy="1447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2" grpId="0" autoUpdateAnimBg="0"/>
      <p:bldP spid="53253" grpId="0" autoUpdateAnimBg="0"/>
      <p:bldP spid="532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1308" y="358375"/>
            <a:ext cx="4752900" cy="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 BoHV.1</a:t>
            </a: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1253334"/>
            <a:ext cx="4752900" cy="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forme cliniche principali</a:t>
            </a:r>
            <a:endParaRPr 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28184" y="968459"/>
            <a:ext cx="139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ceppo 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virale 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28184" y="1773724"/>
            <a:ext cx="1672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 di infezione 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ccia angolare bidirezionale 6"/>
          <p:cNvSpPr/>
          <p:nvPr/>
        </p:nvSpPr>
        <p:spPr>
          <a:xfrm rot="8319247">
            <a:off x="5510613" y="1107564"/>
            <a:ext cx="850392" cy="850392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38266" y="2636912"/>
            <a:ext cx="2304256" cy="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RESPIRATORIA</a:t>
            </a:r>
            <a:endParaRPr lang="it-IT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76056" y="2656993"/>
            <a:ext cx="2304256" cy="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GENITALE</a:t>
            </a:r>
            <a:endParaRPr lang="it-IT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ccia circolare in giù 9"/>
          <p:cNvSpPr/>
          <p:nvPr/>
        </p:nvSpPr>
        <p:spPr>
          <a:xfrm>
            <a:off x="3131840" y="1921257"/>
            <a:ext cx="1216152" cy="513295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09578" y="3117230"/>
            <a:ext cx="542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050834" y="3045109"/>
            <a:ext cx="545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IBV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38873" y="3933056"/>
            <a:ext cx="3905335" cy="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 di TRASMISSIONE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39552" y="4653136"/>
            <a:ext cx="5672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Mucose alte vie respiratorie e congiuntivali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939971" y="5203652"/>
            <a:ext cx="2204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Mucose genitali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79512" y="6135687"/>
            <a:ext cx="8856984" cy="49244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9340" algn="ctr"/>
            <a:r>
              <a:rPr lang="it-IT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 fonte di disseminazione: animali infetti con sintomi </a:t>
            </a:r>
            <a:endParaRPr lang="it-IT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92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564133" y="339725"/>
            <a:ext cx="6114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ERADICAZIONE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574148" y="1052736"/>
            <a:ext cx="6094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Relazione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sierologico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infettivo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07504" y="1611585"/>
            <a:ext cx="89386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fr-FR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indagine</a:t>
            </a:r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sierologica</a:t>
            </a:r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emergere</a:t>
            </a:r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quadri </a:t>
            </a:r>
            <a:r>
              <a:rPr lang="fr-FR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principali</a:t>
            </a:r>
            <a:r>
              <a:rPr lang="fr-F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04501" y="2708920"/>
            <a:ext cx="900400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marL="342900" indent="-342900" algn="ctr" eaLnBrk="1" hangingPunct="1"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ALLEVAMENTI NEGATIVI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v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eaLnBrk="1" hangingPunct="1"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ALLEVAMENTI CON DIFFUSA POSITIVITÀ</a:t>
            </a: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TUTTE LE CATEGORIE DI ANIMALI (</a:t>
            </a:r>
            <a:r>
              <a:rPr lang="fr-FR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manze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vitelli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vacche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hangingPunct="1"/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eaLnBrk="1" hangingPunct="1"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POSITIVITÀ &lt; 10-15% 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v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 eaLnBrk="1" hangingPunct="1"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ALLEVAMENTI 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NEGATIVITÀ NEI GIOVANI</a:t>
            </a:r>
          </a:p>
          <a:p>
            <a:pPr algn="ctr" eaLnBrk="1" hangingPunct="1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POSITIVITÀ NEGLI 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ADULTI</a:t>
            </a: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005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63519" y="690955"/>
            <a:ext cx="360868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Font typeface="Wingdings" panose="05000000000000000000" pitchFamily="2" charset="2"/>
              <a:buChar char="v"/>
            </a:pPr>
            <a:r>
              <a:rPr lang="fr-FR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ALLEVAMENTI NEGATIVI</a:t>
            </a:r>
          </a:p>
        </p:txBody>
      </p:sp>
      <p:sp>
        <p:nvSpPr>
          <p:cNvPr id="62475" name="Rectangle 26"/>
          <p:cNvSpPr>
            <a:spLocks noChangeArrowheads="1"/>
          </p:cNvSpPr>
          <p:nvPr/>
        </p:nvSpPr>
        <p:spPr bwMode="auto">
          <a:xfrm>
            <a:off x="1564134" y="44624"/>
            <a:ext cx="6114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ERADICAZIONE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051720" y="1196752"/>
            <a:ext cx="48671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vaccinare! Solo profilassi diretta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677873" y="1798951"/>
            <a:ext cx="572252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N.B. Alto rischio introduzione BoHV.1</a:t>
            </a:r>
            <a:endParaRPr lang="it-IT" sz="280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5087" y="2636912"/>
            <a:ext cx="8460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QUARANTENA dopo partecipazione a FIERE o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ESPOSIZIONI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QUARANTENA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 ACQUISTO DI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ANIMALI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MATERIALE MONOUSO PER I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VISITATORI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LIMITAZIONI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 CIRCOLAZIONE DI UOMINI E MEZZI:</a:t>
            </a:r>
          </a:p>
          <a:p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Prelievo e trasporto dei vitelli</a:t>
            </a:r>
          </a:p>
          <a:p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Prelievo e trasporto vacche a fine carriera</a:t>
            </a:r>
          </a:p>
        </p:txBody>
      </p:sp>
    </p:spTree>
    <p:extLst>
      <p:ext uri="{BB962C8B-B14F-4D97-AF65-F5344CB8AC3E}">
        <p14:creationId xmlns:p14="http://schemas.microsoft.com/office/powerpoint/2010/main" val="39692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98884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Ottenimento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dello status di “ufficialmente indenne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Rischio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incorrere in un “focolaio maggiore” ,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elevata </a:t>
            </a:r>
            <a:r>
              <a:rPr lang="it-IT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positivizzazione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eventuale mortalità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induzione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focolai secondari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74951" y="620688"/>
            <a:ext cx="360868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Font typeface="Wingdings" panose="05000000000000000000" pitchFamily="2" charset="2"/>
              <a:buChar char="v"/>
            </a:pPr>
            <a:r>
              <a:rPr lang="fr-FR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ALLEVAMENTI NEGATIVI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564134" y="44624"/>
            <a:ext cx="6114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ERADICAZIONE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22935" y="1165681"/>
            <a:ext cx="512230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Nessuna vaccinazione profilassi diretta</a:t>
            </a:r>
            <a:endParaRPr lang="it-IT" sz="2400" dirty="0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43854" y="4572997"/>
            <a:ext cx="83326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it-IT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STALLE con POSITIVITÀ DIFFUSA (tutte le categorie di animali)</a:t>
            </a:r>
            <a:endParaRPr lang="it-IT" sz="24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067944" y="5077053"/>
            <a:ext cx="141295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Vaccinare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8732" y="5921661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Tutta la mandria con 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tradizionale 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ERADICAZIONE)</a:t>
            </a:r>
          </a:p>
        </p:txBody>
      </p:sp>
      <p:sp>
        <p:nvSpPr>
          <p:cNvPr id="9" name="Rettangolo 8"/>
          <p:cNvSpPr/>
          <p:nvPr/>
        </p:nvSpPr>
        <p:spPr>
          <a:xfrm>
            <a:off x="4359145" y="5590653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Tradizionale adulti e marker nella rimonta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932040" y="6273875"/>
            <a:ext cx="4084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Tutti con vaccino marker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267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5" name="Rectangle 26"/>
          <p:cNvSpPr>
            <a:spLocks noChangeArrowheads="1"/>
          </p:cNvSpPr>
          <p:nvPr/>
        </p:nvSpPr>
        <p:spPr bwMode="auto">
          <a:xfrm>
            <a:off x="1564134" y="44624"/>
            <a:ext cx="6114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ERADICAZIONE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7504" y="1766427"/>
            <a:ext cx="325358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1.Eliminare sieropositivi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851920" y="1766427"/>
            <a:ext cx="48350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2.Vaccinazione selettiva sieropositivi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476571" y="2188759"/>
            <a:ext cx="3868175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Limitare rischi riattivazione dei positivi</a:t>
            </a:r>
            <a:endParaRPr lang="it-IT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3000" y="1016730"/>
            <a:ext cx="5690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STALLA CON POSITIVITÀ &lt; </a:t>
            </a:r>
            <a:r>
              <a:rPr lang="it-IT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10-15</a:t>
            </a:r>
            <a:r>
              <a:rPr lang="it-IT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it-IT" sz="24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3000" y="3700694"/>
            <a:ext cx="8483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Possibile presenza di “falsi negativi”</a:t>
            </a:r>
          </a:p>
          <a:p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Rischio di incorrere in un “focolaio maggiore”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elevata </a:t>
            </a:r>
            <a:r>
              <a:rPr lang="it-IT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positivizzazione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eventuale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mortalità e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induzione di focolai secondari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3000" y="2492896"/>
            <a:ext cx="6163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Ottenimento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dello status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“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ufficialmente indenne”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8432" y="529640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Applicare strette 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misure di profilassi diretta previste per le stalle negative (nessuna introduzione di animali, limitazione della circolazione degli automezzi, estrema attenzione alla pulizia dell’abbigliamento degli operatori sanitari e/o zootecnici, lotta alla presenza di animali estranei, </a:t>
            </a: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6308725" y="4969041"/>
            <a:ext cx="16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75" name="Rectangle 26"/>
          <p:cNvSpPr>
            <a:spLocks noChangeArrowheads="1"/>
          </p:cNvSpPr>
          <p:nvPr/>
        </p:nvSpPr>
        <p:spPr bwMode="auto">
          <a:xfrm>
            <a:off x="1564134" y="44624"/>
            <a:ext cx="6114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ERADICAZIONE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79170" y="690955"/>
            <a:ext cx="743319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it-IT" sz="2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STALLE con POSITIVITÀ solo di ADULTI (vacche)</a:t>
            </a:r>
            <a:endParaRPr lang="it-IT" sz="2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07504" y="1453492"/>
            <a:ext cx="85182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a. Vaccinazione selettiva dei sieropositivi con vaccino tradizionale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-94923" y="5137316"/>
            <a:ext cx="9349354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N.B.</a:t>
            </a:r>
          </a:p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mportante vaccinare negativi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potrebbero essere falsi negativi (no </a:t>
            </a:r>
            <a:r>
              <a:rPr lang="it-IT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BoHV.1 latente)</a:t>
            </a:r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36047" y="2054400"/>
            <a:ext cx="4002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Possibile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presenza di “falsi negativi”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0655" y="305743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Vaccinazione adulti con vaccino tradizionale e rimonta con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</a:t>
            </a:r>
            <a:r>
              <a:rPr lang="it-IT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90655" y="4257763"/>
            <a:ext cx="709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Vaccinazione di tutta la mandria con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</a:t>
            </a:r>
            <a:r>
              <a:rPr lang="it-IT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27469" y="282637"/>
            <a:ext cx="8648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LATENZA e ANTICORPI 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SPECIFICI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492" name="Picture 5" descr="Cow_vide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236"/>
            <a:ext cx="1714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1500" y="2890679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teoreticamente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presumere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portatore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latente di </a:t>
            </a:r>
            <a:r>
              <a:rPr lang="fr-FR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BoHV.1</a:t>
            </a:r>
            <a:endParaRPr lang="fr-FR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possa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sieronegativo</a:t>
            </a:r>
            <a:endParaRPr lang="it-IT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68760" y="1333481"/>
            <a:ext cx="660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due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conseguenze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primaria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BoHV.1</a:t>
            </a: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14825" y="4999821"/>
            <a:ext cx="366960" cy="426958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29557" y="5735428"/>
            <a:ext cx="6537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COMPLICAZIONI NEI PROGRAMMI DI CONTROLLO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7469" y="282637"/>
            <a:ext cx="8648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essenziali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fr-FR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profilassi IBR</a:t>
            </a: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15615" y="1205127"/>
            <a:ext cx="6816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Impedire l’infezione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soprattutto negli animali da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rimonta</a:t>
            </a:r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94892" y="2053220"/>
            <a:ext cx="8670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Vaccinare animali giovani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vaccini vivi per via </a:t>
            </a:r>
            <a:r>
              <a:rPr lang="it-IT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intranasale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almeno la prima volta, in modo da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impedire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nel limite del possibile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infezione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latenza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9602" y="3284984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Nelle bovine in attività riproduttiva possono essere utilizzati sia vaccini contenenti ceppi IBR </a:t>
            </a:r>
            <a:r>
              <a:rPr 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vivi, </a:t>
            </a:r>
            <a:r>
              <a:rPr lang="it-IT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marker, che 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vaccini inattivati</a:t>
            </a:r>
            <a:r>
              <a:rPr 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efficaci in 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prevenzione della riattivazione dell’infezione </a:t>
            </a:r>
            <a:r>
              <a:rPr 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virale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9600" y="4869160"/>
            <a:ext cx="87761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tilizzo dei 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vaccini deleti, deve essere sempre accompagnato </a:t>
            </a:r>
            <a:r>
              <a:rPr 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 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allontanamento dei capi </a:t>
            </a:r>
            <a:r>
              <a:rPr lang="it-IT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positivi. 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 tenuto in considerazione il fatto che, l’utilizzo di vaccini deleti in soggetti positivi all’infezione da IBR, non determina la negativizzazione dei soggetti, i quali rimangono positivi nei confronti della proteina </a:t>
            </a:r>
            <a:r>
              <a:rPr lang="it-IT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7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59832" y="332656"/>
            <a:ext cx="2775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</a:t>
            </a:r>
            <a:endParaRPr lang="it-IT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162492"/>
            <a:ext cx="3662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Contatto diretto con: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022" y="1685712"/>
            <a:ext cx="9096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Animali in fase acuta di infezione escretori sintomatici/asintomatici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Animali clinicamente sani con infezione latente riattivata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3140968"/>
            <a:ext cx="4188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Aerosol a brevi distanze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7544" y="5119444"/>
            <a:ext cx="4632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Verticale </a:t>
            </a:r>
            <a:r>
              <a:rPr lang="it-IT" sz="2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(viremia materna)</a:t>
            </a:r>
            <a:endParaRPr lang="it-IT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2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4962" y="1130308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Aerosol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Contatto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delle </a:t>
            </a: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Contatto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placente o feti abortiti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48466" y="260648"/>
            <a:ext cx="4931466" cy="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 BoHV.1</a:t>
            </a:r>
            <a:endParaRPr lang="it-IT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46" y="649990"/>
            <a:ext cx="1584176" cy="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Diretta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96136" y="764704"/>
            <a:ext cx="1584176" cy="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Indiretta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940152" y="1280181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Embryotransfer</a:t>
            </a:r>
            <a:endParaRPr lang="it-IT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 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seminale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3528" y="2678866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BoHV.1 persiste nel seme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lungo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tempo: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escreto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modo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intermittente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BoHV.1 resiste al congelamento</a:t>
            </a:r>
            <a:endParaRPr lang="it-IT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7544" y="486916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Escrezione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BoHV.1 da vitelli con </a:t>
            </a: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 e IPV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1-2 settimane </a:t>
            </a:r>
          </a:p>
          <a:p>
            <a:pPr algn="ctr"/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Escrezione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BoHV.1 da vitelli con </a:t>
            </a:r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IBP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2-3 settimane</a:t>
            </a:r>
          </a:p>
          <a:p>
            <a:pPr algn="ctr"/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Aborto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ha una notevole diffusione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BoHV.1 tramite cotiledoni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34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</TotalTime>
  <Words>3918</Words>
  <Application>Microsoft Office PowerPoint</Application>
  <PresentationFormat>Presentazione su schermo (4:3)</PresentationFormat>
  <Paragraphs>941</Paragraphs>
  <Slides>76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76</vt:i4>
      </vt:variant>
    </vt:vector>
  </HeadingPairs>
  <TitlesOfParts>
    <vt:vector size="87" baseType="lpstr">
      <vt:lpstr>ＭＳ Ｐゴシック</vt:lpstr>
      <vt:lpstr>Arial</vt:lpstr>
      <vt:lpstr>Calibri</vt:lpstr>
      <vt:lpstr>Calibri Light</vt:lpstr>
      <vt:lpstr>Comic Sans MS</vt:lpstr>
      <vt:lpstr>Monotype Sorts</vt:lpstr>
      <vt:lpstr>Symbol</vt:lpstr>
      <vt:lpstr>Times New Roman</vt:lpstr>
      <vt:lpstr>Wingdings</vt:lpstr>
      <vt:lpstr>Tema di Office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Facoltà di Medicina Veterinaria Università di Bari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dr.Francesco Cirone</dc:creator>
  <cp:lastModifiedBy>Annamaria Pratelli</cp:lastModifiedBy>
  <cp:revision>244</cp:revision>
  <dcterms:created xsi:type="dcterms:W3CDTF">2003-10-17T13:25:04Z</dcterms:created>
  <dcterms:modified xsi:type="dcterms:W3CDTF">2020-09-22T10:55:07Z</dcterms:modified>
</cp:coreProperties>
</file>